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Layouts/slideLayout5.xml" ContentType="application/vnd.openxmlformats-officedocument.presentationml.slideLayout+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71"/>
  </p:notesMasterIdLst>
  <p:sldIdLst>
    <p:sldId id="256" r:id="rId2"/>
    <p:sldId id="258" r:id="rId3"/>
    <p:sldId id="261" r:id="rId4"/>
    <p:sldId id="341" r:id="rId5"/>
    <p:sldId id="355" r:id="rId6"/>
    <p:sldId id="356" r:id="rId7"/>
    <p:sldId id="357" r:id="rId8"/>
    <p:sldId id="349" r:id="rId9"/>
    <p:sldId id="352" r:id="rId10"/>
    <p:sldId id="346" r:id="rId11"/>
    <p:sldId id="347" r:id="rId12"/>
    <p:sldId id="348" r:id="rId13"/>
    <p:sldId id="350" r:id="rId14"/>
    <p:sldId id="351" r:id="rId15"/>
    <p:sldId id="342" r:id="rId16"/>
    <p:sldId id="343" r:id="rId17"/>
    <p:sldId id="344" r:id="rId18"/>
    <p:sldId id="345" r:id="rId19"/>
    <p:sldId id="353" r:id="rId20"/>
    <p:sldId id="354" r:id="rId21"/>
    <p:sldId id="358" r:id="rId22"/>
    <p:sldId id="359" r:id="rId23"/>
    <p:sldId id="360" r:id="rId24"/>
    <p:sldId id="361" r:id="rId25"/>
    <p:sldId id="362" r:id="rId26"/>
    <p:sldId id="363" r:id="rId27"/>
    <p:sldId id="365" r:id="rId28"/>
    <p:sldId id="373" r:id="rId29"/>
    <p:sldId id="397" r:id="rId30"/>
    <p:sldId id="374" r:id="rId31"/>
    <p:sldId id="375" r:id="rId32"/>
    <p:sldId id="376" r:id="rId33"/>
    <p:sldId id="398" r:id="rId34"/>
    <p:sldId id="372" r:id="rId35"/>
    <p:sldId id="366" r:id="rId36"/>
    <p:sldId id="364" r:id="rId37"/>
    <p:sldId id="369" r:id="rId38"/>
    <p:sldId id="370" r:id="rId39"/>
    <p:sldId id="367" r:id="rId40"/>
    <p:sldId id="368" r:id="rId41"/>
    <p:sldId id="371" r:id="rId42"/>
    <p:sldId id="493" r:id="rId43"/>
    <p:sldId id="496" r:id="rId44"/>
    <p:sldId id="497" r:id="rId45"/>
    <p:sldId id="495" r:id="rId46"/>
    <p:sldId id="494" r:id="rId47"/>
    <p:sldId id="498" r:id="rId48"/>
    <p:sldId id="500" r:id="rId49"/>
    <p:sldId id="501" r:id="rId50"/>
    <p:sldId id="502" r:id="rId51"/>
    <p:sldId id="503" r:id="rId52"/>
    <p:sldId id="378" r:id="rId53"/>
    <p:sldId id="379" r:id="rId54"/>
    <p:sldId id="492" r:id="rId55"/>
    <p:sldId id="380" r:id="rId56"/>
    <p:sldId id="381" r:id="rId57"/>
    <p:sldId id="382" r:id="rId58"/>
    <p:sldId id="383" r:id="rId59"/>
    <p:sldId id="419" r:id="rId60"/>
    <p:sldId id="401" r:id="rId61"/>
    <p:sldId id="384" r:id="rId62"/>
    <p:sldId id="399" r:id="rId63"/>
    <p:sldId id="385" r:id="rId64"/>
    <p:sldId id="386" r:id="rId65"/>
    <p:sldId id="387" r:id="rId66"/>
    <p:sldId id="388" r:id="rId67"/>
    <p:sldId id="389" r:id="rId68"/>
    <p:sldId id="390" r:id="rId69"/>
    <p:sldId id="391" r:id="rId70"/>
    <p:sldId id="392" r:id="rId71"/>
    <p:sldId id="393" r:id="rId72"/>
    <p:sldId id="394" r:id="rId73"/>
    <p:sldId id="395" r:id="rId74"/>
    <p:sldId id="396" r:id="rId75"/>
    <p:sldId id="400" r:id="rId76"/>
    <p:sldId id="402" r:id="rId77"/>
    <p:sldId id="403" r:id="rId78"/>
    <p:sldId id="404" r:id="rId79"/>
    <p:sldId id="405" r:id="rId80"/>
    <p:sldId id="406" r:id="rId81"/>
    <p:sldId id="407" r:id="rId82"/>
    <p:sldId id="418" r:id="rId83"/>
    <p:sldId id="417" r:id="rId84"/>
    <p:sldId id="408" r:id="rId85"/>
    <p:sldId id="409" r:id="rId86"/>
    <p:sldId id="421" r:id="rId87"/>
    <p:sldId id="410" r:id="rId88"/>
    <p:sldId id="411" r:id="rId89"/>
    <p:sldId id="412" r:id="rId90"/>
    <p:sldId id="414" r:id="rId91"/>
    <p:sldId id="413" r:id="rId92"/>
    <p:sldId id="415" r:id="rId93"/>
    <p:sldId id="416" r:id="rId94"/>
    <p:sldId id="420" r:id="rId95"/>
    <p:sldId id="438" r:id="rId96"/>
    <p:sldId id="423" r:id="rId97"/>
    <p:sldId id="422" r:id="rId98"/>
    <p:sldId id="424" r:id="rId99"/>
    <p:sldId id="425" r:id="rId100"/>
    <p:sldId id="428" r:id="rId101"/>
    <p:sldId id="439" r:id="rId102"/>
    <p:sldId id="441" r:id="rId103"/>
    <p:sldId id="431" r:id="rId104"/>
    <p:sldId id="432" r:id="rId105"/>
    <p:sldId id="434" r:id="rId106"/>
    <p:sldId id="449" r:id="rId107"/>
    <p:sldId id="442" r:id="rId108"/>
    <p:sldId id="426" r:id="rId109"/>
    <p:sldId id="427" r:id="rId110"/>
    <p:sldId id="429" r:id="rId111"/>
    <p:sldId id="430" r:id="rId112"/>
    <p:sldId id="440" r:id="rId113"/>
    <p:sldId id="435" r:id="rId114"/>
    <p:sldId id="443" r:id="rId115"/>
    <p:sldId id="444" r:id="rId116"/>
    <p:sldId id="445" r:id="rId117"/>
    <p:sldId id="446" r:id="rId118"/>
    <p:sldId id="450" r:id="rId119"/>
    <p:sldId id="451" r:id="rId120"/>
    <p:sldId id="452" r:id="rId121"/>
    <p:sldId id="454" r:id="rId122"/>
    <p:sldId id="461" r:id="rId123"/>
    <p:sldId id="462" r:id="rId124"/>
    <p:sldId id="460" r:id="rId125"/>
    <p:sldId id="463" r:id="rId126"/>
    <p:sldId id="466" r:id="rId127"/>
    <p:sldId id="455" r:id="rId128"/>
    <p:sldId id="456" r:id="rId129"/>
    <p:sldId id="459" r:id="rId130"/>
    <p:sldId id="457" r:id="rId131"/>
    <p:sldId id="458" r:id="rId132"/>
    <p:sldId id="472" r:id="rId133"/>
    <p:sldId id="473" r:id="rId134"/>
    <p:sldId id="467" r:id="rId135"/>
    <p:sldId id="474" r:id="rId136"/>
    <p:sldId id="447" r:id="rId137"/>
    <p:sldId id="448" r:id="rId138"/>
    <p:sldId id="468" r:id="rId139"/>
    <p:sldId id="469" r:id="rId140"/>
    <p:sldId id="471" r:id="rId141"/>
    <p:sldId id="470" r:id="rId142"/>
    <p:sldId id="475" r:id="rId143"/>
    <p:sldId id="491" r:id="rId144"/>
    <p:sldId id="476" r:id="rId145"/>
    <p:sldId id="477" r:id="rId146"/>
    <p:sldId id="478" r:id="rId147"/>
    <p:sldId id="489" r:id="rId148"/>
    <p:sldId id="479" r:id="rId149"/>
    <p:sldId id="490" r:id="rId150"/>
    <p:sldId id="480" r:id="rId151"/>
    <p:sldId id="481" r:id="rId152"/>
    <p:sldId id="504" r:id="rId153"/>
    <p:sldId id="505" r:id="rId154"/>
    <p:sldId id="506" r:id="rId155"/>
    <p:sldId id="507" r:id="rId156"/>
    <p:sldId id="508" r:id="rId157"/>
    <p:sldId id="509" r:id="rId158"/>
    <p:sldId id="510" r:id="rId159"/>
    <p:sldId id="511" r:id="rId160"/>
    <p:sldId id="512" r:id="rId161"/>
    <p:sldId id="513" r:id="rId162"/>
    <p:sldId id="514" r:id="rId163"/>
    <p:sldId id="515" r:id="rId164"/>
    <p:sldId id="516" r:id="rId165"/>
    <p:sldId id="517" r:id="rId166"/>
    <p:sldId id="488" r:id="rId167"/>
    <p:sldId id="279" r:id="rId168"/>
    <p:sldId id="280" r:id="rId169"/>
    <p:sldId id="377" r:id="rId170"/>
  </p:sldIdLst>
  <p:sldSz cx="9144000" cy="6858000" type="screen4x3"/>
  <p:notesSz cx="6858000" cy="9144000"/>
  <p:embeddedFontLst>
    <p:embeddedFont>
      <p:font typeface="Cascadia Mono" panose="020B0609020000020004" pitchFamily="49" charset="0"/>
      <p:regular r:id="rId172"/>
      <p:bold r:id="rId173"/>
      <p:italic r:id="rId174"/>
      <p:boldItalic r:id="rId175"/>
    </p:embeddedFont>
    <p:embeddedFont>
      <p:font typeface="Heebo" pitchFamily="2" charset="-79"/>
      <p:regular r:id="rId176"/>
      <p:bold r:id="rId177"/>
    </p:embeddedFont>
    <p:embeddedFont>
      <p:font typeface="Lato" panose="020F0502020204030203" pitchFamily="34" charset="0"/>
      <p:regular r:id="rId178"/>
      <p:bold r:id="rId179"/>
      <p:italic r:id="rId180"/>
      <p:boldItalic r:id="rId181"/>
    </p:embeddedFont>
    <p:embeddedFont>
      <p:font typeface="Nunito" pitchFamily="2" charset="0"/>
      <p:regular r:id="rId182"/>
      <p:bold r:id="rId183"/>
      <p:italic r:id="rId184"/>
      <p:boldItalic r:id="rId185"/>
    </p:embeddedFont>
    <p:embeddedFont>
      <p:font typeface="open sans" panose="020B0606030504020204" pitchFamily="34" charset="0"/>
      <p:regular r:id="rId186"/>
      <p:bold r:id="rId187"/>
      <p:italic r:id="rId188"/>
      <p:boldItalic r:id="rId189"/>
    </p:embeddedFont>
    <p:embeddedFont>
      <p:font typeface="Raleway" pitchFamily="2" charset="0"/>
      <p:regular r:id="rId190"/>
      <p:bold r:id="rId191"/>
      <p:italic r:id="rId192"/>
      <p:boldItalic r:id="rId193"/>
    </p:embeddedFont>
    <p:embeddedFont>
      <p:font typeface="Segoe UI" panose="020B0502040204020203" pitchFamily="34" charset="0"/>
      <p:regular r:id="rId194"/>
      <p:bold r:id="rId195"/>
      <p:italic r:id="rId196"/>
      <p:boldItalic r:id="rId1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40CC2"/>
    <a:srgbClr val="C5053C"/>
    <a:srgbClr val="12BE6C"/>
    <a:srgbClr val="C1592F"/>
    <a:srgbClr val="795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1B6FF1-C885-4967-8E5E-6EABFE361E7F}">
  <a:tblStyle styleId="{641B6FF1-C885-4967-8E5E-6EABFE361E7F}"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3154" autoAdjust="0"/>
  </p:normalViewPr>
  <p:slideViewPr>
    <p:cSldViewPr>
      <p:cViewPr varScale="1">
        <p:scale>
          <a:sx n="82" d="100"/>
          <a:sy n="82" d="100"/>
        </p:scale>
        <p:origin x="1402"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2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92" Type="http://schemas.openxmlformats.org/officeDocument/2006/relationships/font" Target="fonts/font2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1.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1.fntdata"/><Relationship Id="rId193"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2.fntdata"/><Relationship Id="rId194" Type="http://schemas.openxmlformats.org/officeDocument/2006/relationships/font" Target="fonts/font23.fntdata"/><Relationship Id="rId199" Type="http://schemas.openxmlformats.org/officeDocument/2006/relationships/viewProps" Target="viewProps.xml"/><Relationship Id="rId203"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3.fntdata"/><Relationship Id="rId189"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3.fntdata"/><Relationship Id="rId179" Type="http://schemas.openxmlformats.org/officeDocument/2006/relationships/font" Target="fonts/font8.fntdata"/><Relationship Id="rId195" Type="http://schemas.openxmlformats.org/officeDocument/2006/relationships/font" Target="fonts/font24.fntdata"/><Relationship Id="rId190" Type="http://schemas.openxmlformats.org/officeDocument/2006/relationships/font" Target="fonts/font19.fntdata"/><Relationship Id="rId204" Type="http://schemas.openxmlformats.org/officeDocument/2006/relationships/customXml" Target="../customXml/item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9.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4.fntdata"/><Relationship Id="rId196" Type="http://schemas.openxmlformats.org/officeDocument/2006/relationships/font" Target="fonts/font25.fntdata"/><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5.fntdata"/><Relationship Id="rId197" Type="http://schemas.openxmlformats.org/officeDocument/2006/relationships/font" Target="fonts/font26.fntdata"/><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6.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6.fntdata"/><Relationship Id="rId198" Type="http://schemas.openxmlformats.org/officeDocument/2006/relationships/presProps" Target="presProps.xml"/><Relationship Id="rId202" Type="http://schemas.openxmlformats.org/officeDocument/2006/relationships/customXml" Target="../customXml/item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840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786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8355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9508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3145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296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721425" y="3785246"/>
            <a:ext cx="5216699" cy="1546500"/>
          </a:xfrm>
          <a:prstGeom prst="rect">
            <a:avLst/>
          </a:prstGeom>
        </p:spPr>
        <p:txBody>
          <a:bodyPr lIns="91425" tIns="91425" rIns="91425" bIns="91425" anchor="t" anchorCtr="0"/>
          <a:lstStyle>
            <a:lvl1pPr lvl="0">
              <a:spcBef>
                <a:spcPts val="0"/>
              </a:spcBef>
              <a:buClr>
                <a:srgbClr val="2185C5"/>
              </a:buClr>
              <a:buSzPct val="100000"/>
              <a:defRPr sz="4800">
                <a:solidFill>
                  <a:srgbClr val="2185C5"/>
                </a:solidFill>
              </a:defRPr>
            </a:lvl1pPr>
            <a:lvl2pPr lvl="1">
              <a:spcBef>
                <a:spcPts val="0"/>
              </a:spcBef>
              <a:buClr>
                <a:srgbClr val="2185C5"/>
              </a:buClr>
              <a:buSzPct val="100000"/>
              <a:defRPr sz="4800">
                <a:solidFill>
                  <a:srgbClr val="2185C5"/>
                </a:solidFill>
              </a:defRPr>
            </a:lvl2pPr>
            <a:lvl3pPr lvl="2">
              <a:spcBef>
                <a:spcPts val="0"/>
              </a:spcBef>
              <a:buClr>
                <a:srgbClr val="2185C5"/>
              </a:buClr>
              <a:buSzPct val="100000"/>
              <a:defRPr sz="4800">
                <a:solidFill>
                  <a:srgbClr val="2185C5"/>
                </a:solidFill>
              </a:defRPr>
            </a:lvl3pPr>
            <a:lvl4pPr lvl="3">
              <a:spcBef>
                <a:spcPts val="0"/>
              </a:spcBef>
              <a:buClr>
                <a:srgbClr val="2185C5"/>
              </a:buClr>
              <a:buSzPct val="100000"/>
              <a:defRPr sz="4800">
                <a:solidFill>
                  <a:srgbClr val="2185C5"/>
                </a:solidFill>
              </a:defRPr>
            </a:lvl4pPr>
            <a:lvl5pPr lvl="4">
              <a:spcBef>
                <a:spcPts val="0"/>
              </a:spcBef>
              <a:buClr>
                <a:srgbClr val="2185C5"/>
              </a:buClr>
              <a:buSzPct val="100000"/>
              <a:defRPr sz="4800">
                <a:solidFill>
                  <a:srgbClr val="2185C5"/>
                </a:solidFill>
              </a:defRPr>
            </a:lvl5pPr>
            <a:lvl6pPr lvl="5">
              <a:spcBef>
                <a:spcPts val="0"/>
              </a:spcBef>
              <a:buClr>
                <a:srgbClr val="2185C5"/>
              </a:buClr>
              <a:buSzPct val="100000"/>
              <a:defRPr sz="4800">
                <a:solidFill>
                  <a:srgbClr val="2185C5"/>
                </a:solidFill>
              </a:defRPr>
            </a:lvl6pPr>
            <a:lvl7pPr lvl="6">
              <a:spcBef>
                <a:spcPts val="0"/>
              </a:spcBef>
              <a:buClr>
                <a:srgbClr val="2185C5"/>
              </a:buClr>
              <a:buSzPct val="100000"/>
              <a:defRPr sz="4800">
                <a:solidFill>
                  <a:srgbClr val="2185C5"/>
                </a:solidFill>
              </a:defRPr>
            </a:lvl7pPr>
            <a:lvl8pPr lvl="7">
              <a:spcBef>
                <a:spcPts val="0"/>
              </a:spcBef>
              <a:buClr>
                <a:srgbClr val="2185C5"/>
              </a:buClr>
              <a:buSzPct val="100000"/>
              <a:defRPr sz="4800">
                <a:solidFill>
                  <a:srgbClr val="2185C5"/>
                </a:solidFill>
              </a:defRPr>
            </a:lvl8pPr>
            <a:lvl9pPr lvl="8">
              <a:spcBef>
                <a:spcPts val="0"/>
              </a:spcBef>
              <a:buClr>
                <a:srgbClr val="2185C5"/>
              </a:buClr>
              <a:buSzPct val="100000"/>
              <a:defRPr sz="4800">
                <a:solidFill>
                  <a:srgbClr val="2185C5"/>
                </a:solidFill>
              </a:defRPr>
            </a:lvl9pPr>
          </a:lstStyle>
          <a:p>
            <a:endParaRPr/>
          </a:p>
        </p:txBody>
      </p:sp>
      <p:sp>
        <p:nvSpPr>
          <p:cNvPr id="10" name="Shape 10"/>
          <p:cNvSpPr/>
          <p:nvPr/>
        </p:nvSpPr>
        <p:spPr>
          <a:xfrm>
            <a:off x="5938246" y="3377550"/>
            <a:ext cx="7218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6659860" y="3377550"/>
            <a:ext cx="7218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1" y="3377550"/>
            <a:ext cx="7218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721424" y="3377550"/>
            <a:ext cx="5216699"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0" y="0"/>
            <a:ext cx="9144000" cy="5323800"/>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lvl="0" algn="ctr" rtl="0">
              <a:spcBef>
                <a:spcPts val="0"/>
              </a:spcBef>
              <a:buClr>
                <a:srgbClr val="FFFFFF"/>
              </a:buClr>
              <a:buSzPct val="100000"/>
              <a:defRPr sz="4800">
                <a:solidFill>
                  <a:srgbClr val="FFFFFF"/>
                </a:solidFill>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endParaRPr/>
          </a:p>
        </p:txBody>
      </p:sp>
      <p:sp>
        <p:nvSpPr>
          <p:cNvPr id="17" name="Shape 17"/>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lvl="0" algn="ctr" rtl="0">
              <a:spcBef>
                <a:spcPts val="0"/>
              </a:spcBef>
              <a:buClr>
                <a:srgbClr val="FFFFFF"/>
              </a:buClr>
              <a:buSzPct val="100000"/>
              <a:buNone/>
              <a:defRPr sz="2400" b="1">
                <a:solidFill>
                  <a:srgbClr val="FFFFFF"/>
                </a:solidFill>
              </a:defRPr>
            </a:lvl1pPr>
            <a:lvl2pPr lvl="1" algn="ctr" rtl="0">
              <a:spcBef>
                <a:spcPts val="0"/>
              </a:spcBef>
              <a:buClr>
                <a:srgbClr val="FFFFFF"/>
              </a:buClr>
              <a:buNone/>
              <a:defRPr b="1">
                <a:solidFill>
                  <a:srgbClr val="FFFFFF"/>
                </a:solidFill>
              </a:defRPr>
            </a:lvl2pPr>
            <a:lvl3pPr lvl="2" algn="ctr" rtl="0">
              <a:spcBef>
                <a:spcPts val="0"/>
              </a:spcBef>
              <a:buClr>
                <a:srgbClr val="FFFFFF"/>
              </a:buClr>
              <a:buNone/>
              <a:defRPr b="1">
                <a:solidFill>
                  <a:srgbClr val="FFFFFF"/>
                </a:solidFill>
              </a:defRPr>
            </a:lvl3pPr>
            <a:lvl4pPr lvl="3" algn="ctr" rtl="0">
              <a:spcBef>
                <a:spcPts val="0"/>
              </a:spcBef>
              <a:buClr>
                <a:srgbClr val="FFFFFF"/>
              </a:buClr>
              <a:buSzPct val="100000"/>
              <a:buNone/>
              <a:defRPr sz="2400" b="1">
                <a:solidFill>
                  <a:srgbClr val="FFFFFF"/>
                </a:solidFill>
              </a:defRPr>
            </a:lvl4pPr>
            <a:lvl5pPr lvl="4" algn="ctr" rtl="0">
              <a:spcBef>
                <a:spcPts val="0"/>
              </a:spcBef>
              <a:buClr>
                <a:srgbClr val="FFFFFF"/>
              </a:buClr>
              <a:buSzPct val="100000"/>
              <a:buNone/>
              <a:defRPr sz="2400" b="1">
                <a:solidFill>
                  <a:srgbClr val="FFFFFF"/>
                </a:solidFill>
              </a:defRPr>
            </a:lvl5pPr>
            <a:lvl6pPr lvl="5" algn="ctr" rtl="0">
              <a:spcBef>
                <a:spcPts val="0"/>
              </a:spcBef>
              <a:buClr>
                <a:srgbClr val="FFFFFF"/>
              </a:buClr>
              <a:buSzPct val="100000"/>
              <a:buNone/>
              <a:defRPr sz="2400" b="1">
                <a:solidFill>
                  <a:srgbClr val="FFFFFF"/>
                </a:solidFill>
              </a:defRPr>
            </a:lvl6pPr>
            <a:lvl7pPr lvl="6" algn="ctr" rtl="0">
              <a:spcBef>
                <a:spcPts val="0"/>
              </a:spcBef>
              <a:buClr>
                <a:srgbClr val="FFFFFF"/>
              </a:buClr>
              <a:buSzPct val="100000"/>
              <a:buNone/>
              <a:defRPr sz="2400" b="1">
                <a:solidFill>
                  <a:srgbClr val="FFFFFF"/>
                </a:solidFill>
              </a:defRPr>
            </a:lvl7pPr>
            <a:lvl8pPr lvl="7" algn="ctr" rtl="0">
              <a:spcBef>
                <a:spcPts val="0"/>
              </a:spcBef>
              <a:buClr>
                <a:srgbClr val="FFFFFF"/>
              </a:buClr>
              <a:buSzPct val="100000"/>
              <a:buNone/>
              <a:defRPr sz="2400" b="1">
                <a:solidFill>
                  <a:srgbClr val="FFFFFF"/>
                </a:solidFill>
              </a:defRPr>
            </a:lvl8pPr>
            <a:lvl9pPr lvl="8" algn="ctr" rtl="0">
              <a:spcBef>
                <a:spcPts val="0"/>
              </a:spcBef>
              <a:buClr>
                <a:srgbClr val="FFFFFF"/>
              </a:buClr>
              <a:buSzPct val="100000"/>
              <a:buNone/>
              <a:defRPr sz="2400" b="1">
                <a:solidFill>
                  <a:srgbClr val="FFFFFF"/>
                </a:solidFill>
              </a:defRPr>
            </a:lvl9pPr>
          </a:lstStyle>
          <a:p>
            <a:endParaRPr/>
          </a:p>
        </p:txBody>
      </p:sp>
      <p:sp>
        <p:nvSpPr>
          <p:cNvPr id="18" name="Shape 18"/>
          <p:cNvSpPr/>
          <p:nvPr/>
        </p:nvSpPr>
        <p:spPr>
          <a:xfrm>
            <a:off x="3047703" y="5323800"/>
            <a:ext cx="30477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6096270" y="5323800"/>
            <a:ext cx="30477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1" y="5323800"/>
            <a:ext cx="30477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893700" y="1831450"/>
            <a:ext cx="6462600" cy="47363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68" name="Shape 68"/>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color background">
    <p:bg>
      <p:bgPr>
        <a:solidFill>
          <a:srgbClr val="2185C5"/>
        </a:solidFill>
        <a:effectLst/>
      </p:bgPr>
    </p:bg>
    <p:spTree>
      <p:nvGrpSpPr>
        <p:cNvPr id="1" name="Shape 69"/>
        <p:cNvGrpSpPr/>
        <p:nvPr/>
      </p:nvGrpSpPr>
      <p:grpSpPr>
        <a:xfrm>
          <a:off x="0" y="0"/>
          <a:ext cx="0" cy="0"/>
          <a:chOff x="0" y="0"/>
          <a:chExt cx="0" cy="0"/>
        </a:xfrm>
      </p:grpSpPr>
      <p:sp>
        <p:nvSpPr>
          <p:cNvPr id="70" name="Shape 70"/>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0" y="6755100"/>
            <a:ext cx="893699" cy="1028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893709" y="6755100"/>
            <a:ext cx="64626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74650"/>
            <a:ext cx="6462600" cy="1143000"/>
          </a:xfrm>
          <a:prstGeom prst="rect">
            <a:avLst/>
          </a:prstGeom>
          <a:noFill/>
          <a:ln>
            <a:noFill/>
          </a:ln>
        </p:spPr>
        <p:txBody>
          <a:bodyPr lIns="91425" tIns="91425" rIns="91425" bIns="91425" anchor="b" anchorCtr="0"/>
          <a:lstStyle>
            <a:lvl1pPr lvl="0">
              <a:spcBef>
                <a:spcPts val="0"/>
              </a:spcBef>
              <a:buClr>
                <a:srgbClr val="97ABBC"/>
              </a:buClr>
              <a:buSzPct val="100000"/>
              <a:buFont typeface="Raleway"/>
              <a:buNone/>
              <a:defRPr sz="3600">
                <a:solidFill>
                  <a:srgbClr val="97ABBC"/>
                </a:solidFill>
                <a:latin typeface="Raleway"/>
                <a:ea typeface="Raleway"/>
                <a:cs typeface="Raleway"/>
                <a:sym typeface="Raleway"/>
              </a:defRPr>
            </a:lvl1pPr>
            <a:lvl2pPr lvl="1">
              <a:spcBef>
                <a:spcPts val="0"/>
              </a:spcBef>
              <a:buClr>
                <a:srgbClr val="97ABBC"/>
              </a:buClr>
              <a:buSzPct val="100000"/>
              <a:buFont typeface="Raleway"/>
              <a:buNone/>
              <a:defRPr sz="3600">
                <a:solidFill>
                  <a:srgbClr val="97ABBC"/>
                </a:solidFill>
                <a:latin typeface="Raleway"/>
                <a:ea typeface="Raleway"/>
                <a:cs typeface="Raleway"/>
                <a:sym typeface="Raleway"/>
              </a:defRPr>
            </a:lvl2pPr>
            <a:lvl3pPr lvl="2">
              <a:spcBef>
                <a:spcPts val="0"/>
              </a:spcBef>
              <a:buClr>
                <a:srgbClr val="97ABBC"/>
              </a:buClr>
              <a:buSzPct val="100000"/>
              <a:buFont typeface="Raleway"/>
              <a:buNone/>
              <a:defRPr sz="3600">
                <a:solidFill>
                  <a:srgbClr val="97ABBC"/>
                </a:solidFill>
                <a:latin typeface="Raleway"/>
                <a:ea typeface="Raleway"/>
                <a:cs typeface="Raleway"/>
                <a:sym typeface="Raleway"/>
              </a:defRPr>
            </a:lvl3pPr>
            <a:lvl4pPr lvl="3">
              <a:spcBef>
                <a:spcPts val="0"/>
              </a:spcBef>
              <a:buClr>
                <a:srgbClr val="97ABBC"/>
              </a:buClr>
              <a:buSzPct val="100000"/>
              <a:buFont typeface="Raleway"/>
              <a:buNone/>
              <a:defRPr sz="3600">
                <a:solidFill>
                  <a:srgbClr val="97ABBC"/>
                </a:solidFill>
                <a:latin typeface="Raleway"/>
                <a:ea typeface="Raleway"/>
                <a:cs typeface="Raleway"/>
                <a:sym typeface="Raleway"/>
              </a:defRPr>
            </a:lvl4pPr>
            <a:lvl5pPr lvl="4">
              <a:spcBef>
                <a:spcPts val="0"/>
              </a:spcBef>
              <a:buClr>
                <a:srgbClr val="97ABBC"/>
              </a:buClr>
              <a:buSzPct val="100000"/>
              <a:buFont typeface="Raleway"/>
              <a:buNone/>
              <a:defRPr sz="3600">
                <a:solidFill>
                  <a:srgbClr val="97ABBC"/>
                </a:solidFill>
                <a:latin typeface="Raleway"/>
                <a:ea typeface="Raleway"/>
                <a:cs typeface="Raleway"/>
                <a:sym typeface="Raleway"/>
              </a:defRPr>
            </a:lvl5pPr>
            <a:lvl6pPr lvl="5">
              <a:spcBef>
                <a:spcPts val="0"/>
              </a:spcBef>
              <a:buClr>
                <a:srgbClr val="97ABBC"/>
              </a:buClr>
              <a:buSzPct val="100000"/>
              <a:buFont typeface="Raleway"/>
              <a:buNone/>
              <a:defRPr sz="3600">
                <a:solidFill>
                  <a:srgbClr val="97ABBC"/>
                </a:solidFill>
                <a:latin typeface="Raleway"/>
                <a:ea typeface="Raleway"/>
                <a:cs typeface="Raleway"/>
                <a:sym typeface="Raleway"/>
              </a:defRPr>
            </a:lvl6pPr>
            <a:lvl7pPr lvl="6">
              <a:spcBef>
                <a:spcPts val="0"/>
              </a:spcBef>
              <a:buClr>
                <a:srgbClr val="97ABBC"/>
              </a:buClr>
              <a:buSzPct val="100000"/>
              <a:buFont typeface="Raleway"/>
              <a:buNone/>
              <a:defRPr sz="3600">
                <a:solidFill>
                  <a:srgbClr val="97ABBC"/>
                </a:solidFill>
                <a:latin typeface="Raleway"/>
                <a:ea typeface="Raleway"/>
                <a:cs typeface="Raleway"/>
                <a:sym typeface="Raleway"/>
              </a:defRPr>
            </a:lvl7pPr>
            <a:lvl8pPr lvl="7">
              <a:spcBef>
                <a:spcPts val="0"/>
              </a:spcBef>
              <a:buClr>
                <a:srgbClr val="97ABBC"/>
              </a:buClr>
              <a:buSzPct val="100000"/>
              <a:buFont typeface="Raleway"/>
              <a:buNone/>
              <a:defRPr sz="3600">
                <a:solidFill>
                  <a:srgbClr val="97ABBC"/>
                </a:solidFill>
                <a:latin typeface="Raleway"/>
                <a:ea typeface="Raleway"/>
                <a:cs typeface="Raleway"/>
                <a:sym typeface="Raleway"/>
              </a:defRPr>
            </a:lvl8pPr>
            <a:lvl9pPr lvl="8">
              <a:spcBef>
                <a:spcPts val="0"/>
              </a:spcBef>
              <a:buClr>
                <a:srgbClr val="97ABBC"/>
              </a:buClr>
              <a:buSzPct val="100000"/>
              <a:buFont typeface="Raleway"/>
              <a:buNone/>
              <a:defRPr sz="3600">
                <a:solidFill>
                  <a:srgbClr val="97ABBC"/>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893700" y="1831450"/>
            <a:ext cx="6462600" cy="4736399"/>
          </a:xfrm>
          <a:prstGeom prst="rect">
            <a:avLst/>
          </a:prstGeom>
          <a:noFill/>
          <a:ln>
            <a:noFill/>
          </a:ln>
        </p:spPr>
        <p:txBody>
          <a:bodyPr lIns="91425" tIns="91425" rIns="91425" bIns="91425" anchor="t" anchorCtr="0"/>
          <a:lstStyle>
            <a:lvl1pPr lvl="0">
              <a:spcBef>
                <a:spcPts val="600"/>
              </a:spcBef>
              <a:buClr>
                <a:srgbClr val="677480"/>
              </a:buClr>
              <a:buSzPct val="100000"/>
              <a:buFont typeface="Lato"/>
              <a:buChar char="▷"/>
              <a:defRPr sz="3000">
                <a:solidFill>
                  <a:srgbClr val="677480"/>
                </a:solidFill>
                <a:latin typeface="Lato"/>
                <a:ea typeface="Lato"/>
                <a:cs typeface="Lato"/>
                <a:sym typeface="Lato"/>
              </a:defRPr>
            </a:lvl1pPr>
            <a:lvl2pPr lvl="1">
              <a:spcBef>
                <a:spcPts val="480"/>
              </a:spcBef>
              <a:buClr>
                <a:srgbClr val="677480"/>
              </a:buClr>
              <a:buSzPct val="100000"/>
              <a:buFont typeface="Lato"/>
              <a:buChar char="○"/>
              <a:defRPr sz="2400">
                <a:solidFill>
                  <a:srgbClr val="677480"/>
                </a:solidFill>
                <a:latin typeface="Lato"/>
                <a:ea typeface="Lato"/>
                <a:cs typeface="Lato"/>
                <a:sym typeface="Lato"/>
              </a:defRPr>
            </a:lvl2pPr>
            <a:lvl3pPr lvl="2">
              <a:spcBef>
                <a:spcPts val="480"/>
              </a:spcBef>
              <a:buClr>
                <a:srgbClr val="677480"/>
              </a:buClr>
              <a:buSzPct val="100000"/>
              <a:buFont typeface="Lato"/>
              <a:buChar char="■"/>
              <a:defRPr sz="2400">
                <a:solidFill>
                  <a:srgbClr val="677480"/>
                </a:solidFill>
                <a:latin typeface="Lato"/>
                <a:ea typeface="Lato"/>
                <a:cs typeface="Lato"/>
                <a:sym typeface="Lato"/>
              </a:defRPr>
            </a:lvl3pPr>
            <a:lvl4pPr lvl="3">
              <a:spcBef>
                <a:spcPts val="360"/>
              </a:spcBef>
              <a:buClr>
                <a:srgbClr val="677480"/>
              </a:buClr>
              <a:buSzPct val="100000"/>
              <a:buFont typeface="Lato"/>
              <a:buChar char="●"/>
              <a:defRPr sz="1800">
                <a:solidFill>
                  <a:srgbClr val="677480"/>
                </a:solidFill>
                <a:latin typeface="Lato"/>
                <a:ea typeface="Lato"/>
                <a:cs typeface="Lato"/>
                <a:sym typeface="Lato"/>
              </a:defRPr>
            </a:lvl4pPr>
            <a:lvl5pPr lvl="4">
              <a:spcBef>
                <a:spcPts val="360"/>
              </a:spcBef>
              <a:buClr>
                <a:srgbClr val="677480"/>
              </a:buClr>
              <a:buSzPct val="100000"/>
              <a:buFont typeface="Lato"/>
              <a:buChar char="○"/>
              <a:defRPr sz="1800">
                <a:solidFill>
                  <a:srgbClr val="677480"/>
                </a:solidFill>
                <a:latin typeface="Lato"/>
                <a:ea typeface="Lato"/>
                <a:cs typeface="Lato"/>
                <a:sym typeface="Lato"/>
              </a:defRPr>
            </a:lvl5pPr>
            <a:lvl6pPr lvl="5">
              <a:spcBef>
                <a:spcPts val="360"/>
              </a:spcBef>
              <a:buClr>
                <a:srgbClr val="677480"/>
              </a:buClr>
              <a:buSzPct val="100000"/>
              <a:buFont typeface="Lato"/>
              <a:buChar char="■"/>
              <a:defRPr sz="1800">
                <a:solidFill>
                  <a:srgbClr val="677480"/>
                </a:solidFill>
                <a:latin typeface="Lato"/>
                <a:ea typeface="Lato"/>
                <a:cs typeface="Lato"/>
                <a:sym typeface="Lato"/>
              </a:defRPr>
            </a:lvl6pPr>
            <a:lvl7pPr lvl="6">
              <a:spcBef>
                <a:spcPts val="360"/>
              </a:spcBef>
              <a:buClr>
                <a:srgbClr val="677480"/>
              </a:buClr>
              <a:buSzPct val="100000"/>
              <a:buFont typeface="Lato"/>
              <a:buChar char="●"/>
              <a:defRPr sz="1800">
                <a:solidFill>
                  <a:srgbClr val="677480"/>
                </a:solidFill>
                <a:latin typeface="Lato"/>
                <a:ea typeface="Lato"/>
                <a:cs typeface="Lato"/>
                <a:sym typeface="Lato"/>
              </a:defRPr>
            </a:lvl7pPr>
            <a:lvl8pPr lvl="7">
              <a:spcBef>
                <a:spcPts val="360"/>
              </a:spcBef>
              <a:buClr>
                <a:srgbClr val="677480"/>
              </a:buClr>
              <a:buSzPct val="100000"/>
              <a:buFont typeface="Lato"/>
              <a:buChar char="○"/>
              <a:defRPr sz="1800">
                <a:solidFill>
                  <a:srgbClr val="677480"/>
                </a:solidFill>
                <a:latin typeface="Lato"/>
                <a:ea typeface="Lato"/>
                <a:cs typeface="Lato"/>
                <a:sym typeface="Lato"/>
              </a:defRPr>
            </a:lvl8pPr>
            <a:lvl9pPr lvl="8">
              <a:spcBef>
                <a:spcPts val="360"/>
              </a:spcBef>
              <a:buClr>
                <a:srgbClr val="677480"/>
              </a:buClr>
              <a:buSzPct val="100000"/>
              <a:buFont typeface="Lato"/>
              <a:buChar char="■"/>
              <a:defRPr sz="1800">
                <a:solidFill>
                  <a:srgbClr val="677480"/>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7" r:id="rId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hyperlink" Target="https://www.c-sharpcorner.com/UploadFile/fa9d0d/forms-authentication-in-Asp-Net/" TargetMode="External"/><Relationship Id="rId2" Type="http://schemas.openxmlformats.org/officeDocument/2006/relationships/hyperlink" Target="https://learn.microsoft.com/en-us/aspnet/web-forms/overview/older-versions-security/introduction/an-overview-of-forms-authentication-cs" TargetMode="External"/><Relationship Id="rId1" Type="http://schemas.openxmlformats.org/officeDocument/2006/relationships/slideLayout" Target="../slideLayouts/slideLayout4.xml"/><Relationship Id="rId4" Type="http://schemas.openxmlformats.org/officeDocument/2006/relationships/hyperlink" Target="https://www.c-sharpcorner.com/UploadFile/sourabh_mishra1/sending-an-e-mail-using-Asp-Net-with-C-Sharp/"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hyperlink" Target="https://www.c-sharpcorner.com/UploadFile/sourabh_mishra1/sending-an-e-mail-using-Asp-Net-with-C-Sharp/"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Manish_ratilal2002@yahoo.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freefeast.info/tutorials-for-beginners/dotnet-tutorials/difference-between-html-controls-and-asp-net-standard-controls-html-controls-vs-asp-net-controls/#:~:text=HTML%20controls%20are%20client%20side,ASP.Net%20controls%20require%20rendering"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www.codeproject.com/Tips/404274/Client-Side-Validation-using-JavaScript" TargetMode="External"/><Relationship Id="rId2" Type="http://schemas.openxmlformats.org/officeDocument/2006/relationships/hyperlink" Target="https://www.c-sharpcorner.com/UploadFile/0c1bb2/Asp-Net-form-validation-using-javascript/"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721425" y="3785246"/>
            <a:ext cx="6593775" cy="1546500"/>
          </a:xfrm>
          <a:prstGeom prst="rect">
            <a:avLst/>
          </a:prstGeom>
        </p:spPr>
        <p:txBody>
          <a:bodyPr lIns="91425" tIns="91425" rIns="91425" bIns="91425" anchor="t" anchorCtr="0">
            <a:noAutofit/>
          </a:bodyPr>
          <a:lstStyle/>
          <a:p>
            <a:pPr lvl="0">
              <a:spcBef>
                <a:spcPts val="0"/>
              </a:spcBef>
              <a:buNone/>
            </a:pPr>
            <a:r>
              <a:rPr lang="en" sz="4000" b="1" dirty="0">
                <a:solidFill>
                  <a:srgbClr val="002060"/>
                </a:solidFill>
              </a:rPr>
              <a:t>HTML Forms with ASP.NET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4B125-EC30-9346-AF96-9B9A50609009}"/>
              </a:ext>
            </a:extLst>
          </p:cNvPr>
          <p:cNvSpPr txBox="1"/>
          <p:nvPr/>
        </p:nvSpPr>
        <p:spPr>
          <a:xfrm>
            <a:off x="1600200" y="228600"/>
            <a:ext cx="5486400" cy="307777"/>
          </a:xfrm>
          <a:prstGeom prst="rect">
            <a:avLst/>
          </a:prstGeom>
          <a:noFill/>
        </p:spPr>
        <p:txBody>
          <a:bodyPr wrap="square" rtlCol="0">
            <a:spAutoFit/>
          </a:bodyPr>
          <a:lstStyle/>
          <a:p>
            <a:r>
              <a:rPr lang="en-IN" dirty="0"/>
              <a:t>Web Form option is not visible</a:t>
            </a:r>
          </a:p>
        </p:txBody>
      </p:sp>
      <p:pic>
        <p:nvPicPr>
          <p:cNvPr id="4" name="Picture 3">
            <a:extLst>
              <a:ext uri="{FF2B5EF4-FFF2-40B4-BE49-F238E27FC236}">
                <a16:creationId xmlns:a16="http://schemas.microsoft.com/office/drawing/2014/main" id="{2B6147CE-39BE-A466-E942-9FAF16B79312}"/>
              </a:ext>
            </a:extLst>
          </p:cNvPr>
          <p:cNvPicPr>
            <a:picLocks noChangeAspect="1"/>
          </p:cNvPicPr>
          <p:nvPr/>
        </p:nvPicPr>
        <p:blipFill>
          <a:blip r:embed="rId2"/>
          <a:stretch>
            <a:fillRect/>
          </a:stretch>
        </p:blipFill>
        <p:spPr>
          <a:xfrm>
            <a:off x="0" y="857250"/>
            <a:ext cx="9144000" cy="5143500"/>
          </a:xfrm>
          <a:prstGeom prst="rect">
            <a:avLst/>
          </a:prstGeom>
        </p:spPr>
      </p:pic>
      <p:sp>
        <p:nvSpPr>
          <p:cNvPr id="5" name="TextBox 4">
            <a:extLst>
              <a:ext uri="{FF2B5EF4-FFF2-40B4-BE49-F238E27FC236}">
                <a16:creationId xmlns:a16="http://schemas.microsoft.com/office/drawing/2014/main" id="{DF82A082-F7BE-3076-5DDA-E2E2D088E565}"/>
              </a:ext>
            </a:extLst>
          </p:cNvPr>
          <p:cNvSpPr txBox="1"/>
          <p:nvPr/>
        </p:nvSpPr>
        <p:spPr>
          <a:xfrm>
            <a:off x="1371600" y="4648200"/>
            <a:ext cx="5486400" cy="307777"/>
          </a:xfrm>
          <a:prstGeom prst="rect">
            <a:avLst/>
          </a:prstGeom>
          <a:noFill/>
        </p:spPr>
        <p:txBody>
          <a:bodyPr wrap="square" rtlCol="0">
            <a:spAutoFit/>
          </a:bodyPr>
          <a:lstStyle/>
          <a:p>
            <a:r>
              <a:rPr lang="en-IN" dirty="0"/>
              <a:t>Click on Modify button</a:t>
            </a:r>
          </a:p>
        </p:txBody>
      </p:sp>
    </p:spTree>
    <p:extLst>
      <p:ext uri="{BB962C8B-B14F-4D97-AF65-F5344CB8AC3E}">
        <p14:creationId xmlns:p14="http://schemas.microsoft.com/office/powerpoint/2010/main" val="35099565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39879-B436-0E9C-8637-C227BA21FFDA}"/>
              </a:ext>
            </a:extLst>
          </p:cNvPr>
          <p:cNvSpPr txBox="1"/>
          <p:nvPr/>
        </p:nvSpPr>
        <p:spPr>
          <a:xfrm>
            <a:off x="152400" y="533400"/>
            <a:ext cx="8839200" cy="5478423"/>
          </a:xfrm>
          <a:prstGeom prst="rect">
            <a:avLst/>
          </a:prstGeom>
          <a:noFill/>
        </p:spPr>
        <p:txBody>
          <a:bodyPr wrap="square">
            <a:spAutoFit/>
          </a:bodyPr>
          <a:lstStyle/>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DOCTYPE</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html</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xmlns</a:t>
            </a:r>
            <a:r>
              <a:rPr lang="en-IN" sz="1400" dirty="0">
                <a:solidFill>
                  <a:srgbClr val="0000FF"/>
                </a:solidFill>
                <a:latin typeface="Cascadia Mono" panose="020B0609020000020004" pitchFamily="49" charset="0"/>
              </a:rPr>
              <a:t>="http://www.w3.org/1999/xhtml"&gt;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="form1"</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h3</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Login Page</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h3</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UserName</a:t>
            </a:r>
            <a:r>
              <a:rPr lang="en-IN" sz="1400" dirty="0">
                <a:solidFill>
                  <a:srgbClr val="000000"/>
                </a:solidFill>
                <a:latin typeface="Cascadia Mono" panose="020B0609020000020004" pitchFamily="49" charset="0"/>
              </a:rPr>
              <a:t>:</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UserName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="RequiredFieldValidator1"</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UserName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Display</a:t>
            </a:r>
            <a:r>
              <a:rPr lang="en-IN" sz="1400" dirty="0">
                <a:solidFill>
                  <a:srgbClr val="0000FF"/>
                </a:solidFill>
                <a:latin typeface="Cascadia Mono" panose="020B0609020000020004" pitchFamily="49" charset="0"/>
              </a:rPr>
              <a:t>="Dynamic"</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="Cannot be empty."</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p:txBody>
      </p:sp>
    </p:spTree>
    <p:extLst>
      <p:ext uri="{BB962C8B-B14F-4D97-AF65-F5344CB8AC3E}">
        <p14:creationId xmlns:p14="http://schemas.microsoft.com/office/powerpoint/2010/main" val="22122909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39879-B436-0E9C-8637-C227BA21FFDA}"/>
              </a:ext>
            </a:extLst>
          </p:cNvPr>
          <p:cNvSpPr txBox="1"/>
          <p:nvPr/>
        </p:nvSpPr>
        <p:spPr>
          <a:xfrm>
            <a:off x="-11545" y="0"/>
            <a:ext cx="9829800" cy="6771084"/>
          </a:xfrm>
          <a:prstGeom prst="rect">
            <a:avLst/>
          </a:prstGeom>
          <a:noFill/>
        </p:spPr>
        <p:txBody>
          <a:bodyPr wrap="square">
            <a:spAutoFit/>
          </a:bodyPr>
          <a:lstStyle/>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Password:</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UserPass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TextMode</a:t>
            </a:r>
            <a:r>
              <a:rPr lang="en-IN" sz="1400" dirty="0">
                <a:solidFill>
                  <a:srgbClr val="0000FF"/>
                </a:solidFill>
                <a:latin typeface="Cascadia Mono" panose="020B0609020000020004" pitchFamily="49" charset="0"/>
              </a:rPr>
              <a:t>="Password"</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="RequiredFieldValidator2"</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UserPass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="Cannot be empty."</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Remember me?</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CheckBox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chkboxPersist</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Button</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="Submit1"</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OnClick</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Login_Click</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Text</a:t>
            </a:r>
            <a:r>
              <a:rPr lang="en-US" sz="1400" dirty="0">
                <a:solidFill>
                  <a:srgbClr val="0000FF"/>
                </a:solidFill>
                <a:latin typeface="Cascadia Mono" panose="020B0609020000020004" pitchFamily="49" charset="0"/>
              </a:rPr>
              <a:t>="Log In"</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p</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Label</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Msg</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ForeColor</a:t>
            </a:r>
            <a:r>
              <a:rPr lang="en-IN" sz="1400" dirty="0">
                <a:solidFill>
                  <a:srgbClr val="0000FF"/>
                </a:solidFill>
                <a:latin typeface="Cascadia Mono" panose="020B0609020000020004" pitchFamily="49" charset="0"/>
              </a:rPr>
              <a:t>="red"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p</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1326628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AE8FAF-86CA-862B-9F98-BB5DEA7C10CD}"/>
              </a:ext>
            </a:extLst>
          </p:cNvPr>
          <p:cNvSpPr txBox="1"/>
          <p:nvPr/>
        </p:nvSpPr>
        <p:spPr>
          <a:xfrm>
            <a:off x="0" y="609600"/>
            <a:ext cx="9144000" cy="1815882"/>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Boolean Authenticate(String </a:t>
            </a:r>
            <a:r>
              <a:rPr lang="en-US" sz="1400" dirty="0" err="1">
                <a:solidFill>
                  <a:srgbClr val="000000"/>
                </a:solidFill>
                <a:latin typeface="Cascadia Mono" panose="020B0609020000020004" pitchFamily="49" charset="0"/>
              </a:rPr>
              <a:t>uname,String</a:t>
            </a:r>
            <a:r>
              <a:rPr lang="en-US" sz="1400" dirty="0">
                <a:solidFill>
                  <a:srgbClr val="000000"/>
                </a:solidFill>
                <a:latin typeface="Cascadia Mono" panose="020B0609020000020004" pitchFamily="49" charset="0"/>
              </a:rPr>
              <a:t> password)</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uname.CompareTo</a:t>
            </a:r>
            <a:r>
              <a:rPr lang="en-IN" sz="1400" dirty="0">
                <a:solidFill>
                  <a:srgbClr val="000000"/>
                </a:solidFill>
                <a:latin typeface="Cascadia Mono" panose="020B0609020000020004" pitchFamily="49" charset="0"/>
              </a:rPr>
              <a:t>(</a:t>
            </a:r>
            <a:r>
              <a:rPr lang="en-IN" sz="1400" dirty="0">
                <a:solidFill>
                  <a:srgbClr val="A31515"/>
                </a:solidFill>
                <a:latin typeface="Cascadia Mono" panose="020B0609020000020004" pitchFamily="49" charset="0"/>
              </a:rPr>
              <a:t>"student"</a:t>
            </a:r>
            <a:r>
              <a:rPr lang="en-IN" sz="1400" dirty="0">
                <a:solidFill>
                  <a:srgbClr val="000000"/>
                </a:solidFill>
                <a:latin typeface="Cascadia Mono" panose="020B0609020000020004" pitchFamily="49" charset="0"/>
              </a:rPr>
              <a:t>)==0 &amp;&amp; </a:t>
            </a:r>
            <a:r>
              <a:rPr lang="en-IN" sz="1400" dirty="0" err="1">
                <a:solidFill>
                  <a:srgbClr val="000000"/>
                </a:solidFill>
                <a:latin typeface="Cascadia Mono" panose="020B0609020000020004" pitchFamily="49" charset="0"/>
              </a:rPr>
              <a:t>password.CompareTo</a:t>
            </a:r>
            <a:r>
              <a:rPr lang="en-IN" sz="1400" dirty="0">
                <a:solidFill>
                  <a:srgbClr val="000000"/>
                </a:solidFill>
                <a:latin typeface="Cascadia Mono" panose="020B0609020000020004" pitchFamily="49" charset="0"/>
              </a:rPr>
              <a:t>(</a:t>
            </a:r>
            <a:r>
              <a:rPr lang="en-IN" sz="1400" dirty="0">
                <a:solidFill>
                  <a:srgbClr val="A31515"/>
                </a:solidFill>
                <a:latin typeface="Cascadia Mono" panose="020B0609020000020004" pitchFamily="49" charset="0"/>
              </a:rPr>
              <a:t>"stu@123"</a:t>
            </a:r>
            <a:r>
              <a:rPr lang="en-IN" sz="1400" dirty="0">
                <a:solidFill>
                  <a:srgbClr val="000000"/>
                </a:solidFill>
                <a:latin typeface="Cascadia Mono" panose="020B0609020000020004" pitchFamily="49" charset="0"/>
              </a:rPr>
              <a:t>)==0)</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endParaRPr lang="en-IN" dirty="0"/>
          </a:p>
        </p:txBody>
      </p:sp>
      <p:sp>
        <p:nvSpPr>
          <p:cNvPr id="5" name="TextBox 4">
            <a:extLst>
              <a:ext uri="{FF2B5EF4-FFF2-40B4-BE49-F238E27FC236}">
                <a16:creationId xmlns:a16="http://schemas.microsoft.com/office/drawing/2014/main" id="{FDAE4D95-99DC-A68F-A2C0-8E1DBB9893B7}"/>
              </a:ext>
            </a:extLst>
          </p:cNvPr>
          <p:cNvSpPr txBox="1"/>
          <p:nvPr/>
        </p:nvSpPr>
        <p:spPr>
          <a:xfrm>
            <a:off x="304800" y="2590800"/>
            <a:ext cx="8839200" cy="3108543"/>
          </a:xfrm>
          <a:prstGeom prst="rect">
            <a:avLst/>
          </a:prstGeom>
          <a:noFill/>
        </p:spPr>
        <p:txBody>
          <a:bodyPr wrap="square">
            <a:spAutoFit/>
          </a:bodyPr>
          <a:lstStyle/>
          <a:p>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Login_Click</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(Authenticate(</a:t>
            </a:r>
            <a:r>
              <a:rPr lang="en-US" sz="1400" dirty="0" err="1">
                <a:solidFill>
                  <a:srgbClr val="000000"/>
                </a:solidFill>
                <a:latin typeface="Cascadia Mono" panose="020B0609020000020004" pitchFamily="49" charset="0"/>
              </a:rPr>
              <a:t>UserName.Text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UserPass.Text</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Response.Redirect</a:t>
            </a:r>
            <a:r>
              <a:rPr lang="en-IN" sz="1400" dirty="0">
                <a:solidFill>
                  <a:srgbClr val="000000"/>
                </a:solidFill>
                <a:latin typeface="Cascadia Mono" panose="020B0609020000020004" pitchFamily="49" charset="0"/>
              </a:rPr>
              <a:t>(</a:t>
            </a:r>
            <a:r>
              <a:rPr lang="en-IN" sz="1400" dirty="0">
                <a:solidFill>
                  <a:srgbClr val="A31515"/>
                </a:solidFill>
                <a:latin typeface="Cascadia Mono" panose="020B0609020000020004" pitchFamily="49" charset="0"/>
              </a:rPr>
              <a:t>"welcome.aspx"</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Response.End</a:t>
            </a:r>
            <a:r>
              <a:rPr lang="en-IN" sz="1400" dirty="0">
                <a:solidFill>
                  <a:srgbClr val="000000"/>
                </a:solidFill>
                <a:latin typeface="Cascadia Mono" panose="020B0609020000020004" pitchFamily="49" charset="0"/>
              </a:rPr>
              <a:t>();</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else</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Msg.Text</a:t>
            </a:r>
            <a:r>
              <a:rPr lang="en-US" sz="1400" dirty="0">
                <a:solidFill>
                  <a:srgbClr val="000000"/>
                </a:solidFill>
                <a:latin typeface="Cascadia Mono" panose="020B0609020000020004" pitchFamily="49" charset="0"/>
              </a:rPr>
              <a:t> = </a:t>
            </a:r>
            <a:r>
              <a:rPr lang="en-US" sz="1400" dirty="0">
                <a:solidFill>
                  <a:srgbClr val="A31515"/>
                </a:solidFill>
                <a:latin typeface="Cascadia Mono" panose="020B0609020000020004" pitchFamily="49" charset="0"/>
              </a:rPr>
              <a:t>"Invalid User Name and/or Password"</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34552327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AF4DD-7682-3406-42D2-C94636DCEF27}"/>
              </a:ext>
            </a:extLst>
          </p:cNvPr>
          <p:cNvPicPr>
            <a:picLocks noChangeAspect="1"/>
          </p:cNvPicPr>
          <p:nvPr/>
        </p:nvPicPr>
        <p:blipFill>
          <a:blip r:embed="rId2"/>
          <a:stretch>
            <a:fillRect/>
          </a:stretch>
        </p:blipFill>
        <p:spPr>
          <a:xfrm>
            <a:off x="152400" y="609600"/>
            <a:ext cx="9144000" cy="4905375"/>
          </a:xfrm>
          <a:prstGeom prst="rect">
            <a:avLst/>
          </a:prstGeom>
        </p:spPr>
      </p:pic>
    </p:spTree>
    <p:extLst>
      <p:ext uri="{BB962C8B-B14F-4D97-AF65-F5344CB8AC3E}">
        <p14:creationId xmlns:p14="http://schemas.microsoft.com/office/powerpoint/2010/main" val="1580477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1DDFFB-0BCE-8F71-07AD-69139DC9A751}"/>
              </a:ext>
            </a:extLst>
          </p:cNvPr>
          <p:cNvSpPr txBox="1"/>
          <p:nvPr/>
        </p:nvSpPr>
        <p:spPr>
          <a:xfrm>
            <a:off x="3733800" y="425648"/>
            <a:ext cx="1371600" cy="307777"/>
          </a:xfrm>
          <a:prstGeom prst="rect">
            <a:avLst/>
          </a:prstGeom>
          <a:noFill/>
        </p:spPr>
        <p:txBody>
          <a:bodyPr wrap="square" rtlCol="0">
            <a:spAutoFit/>
          </a:bodyPr>
          <a:lstStyle/>
          <a:p>
            <a:r>
              <a:rPr lang="en-IN" b="1" dirty="0">
                <a:solidFill>
                  <a:srgbClr val="FF0000"/>
                </a:solidFill>
              </a:rPr>
              <a:t>Invalid User</a:t>
            </a:r>
          </a:p>
        </p:txBody>
      </p:sp>
      <p:pic>
        <p:nvPicPr>
          <p:cNvPr id="5" name="Picture 4">
            <a:extLst>
              <a:ext uri="{FF2B5EF4-FFF2-40B4-BE49-F238E27FC236}">
                <a16:creationId xmlns:a16="http://schemas.microsoft.com/office/drawing/2014/main" id="{43B3994C-F745-D6FD-2D40-14FA19F40E35}"/>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5381247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F80A8-FC49-024E-C113-045A50A2D5A2}"/>
              </a:ext>
            </a:extLst>
          </p:cNvPr>
          <p:cNvSpPr txBox="1"/>
          <p:nvPr/>
        </p:nvSpPr>
        <p:spPr>
          <a:xfrm>
            <a:off x="533400" y="762000"/>
            <a:ext cx="8610600" cy="5355312"/>
          </a:xfrm>
          <a:prstGeom prst="rect">
            <a:avLst/>
          </a:prstGeom>
          <a:noFill/>
        </p:spPr>
        <p:txBody>
          <a:bodyPr wrap="square">
            <a:spAutoFit/>
          </a:bodyPr>
          <a:lstStyle/>
          <a:p>
            <a:r>
              <a:rPr lang="en-IN" sz="1800" b="0" i="0" dirty="0">
                <a:solidFill>
                  <a:srgbClr val="0101FD"/>
                </a:solidFill>
                <a:effectLst/>
                <a:latin typeface="SFMono-Regular"/>
              </a:rPr>
              <a:t>protected</a:t>
            </a:r>
            <a:r>
              <a:rPr lang="en-IN" sz="1800" b="0" i="0" dirty="0">
                <a:solidFill>
                  <a:srgbClr val="161616"/>
                </a:solidFill>
                <a:effectLst/>
                <a:latin typeface="SFMono-Regular"/>
              </a:rPr>
              <a:t> </a:t>
            </a:r>
            <a:r>
              <a:rPr lang="en-IN" sz="1800" b="0" i="0" dirty="0">
                <a:solidFill>
                  <a:srgbClr val="0101FD"/>
                </a:solidFill>
                <a:effectLst/>
                <a:latin typeface="SFMono-Regular"/>
              </a:rPr>
              <a:t>void</a:t>
            </a:r>
            <a:r>
              <a:rPr lang="en-IN" sz="1800" b="0" i="0" dirty="0">
                <a:solidFill>
                  <a:srgbClr val="161616"/>
                </a:solidFill>
                <a:effectLst/>
                <a:latin typeface="SFMono-Regular"/>
              </a:rPr>
              <a:t> </a:t>
            </a:r>
            <a:r>
              <a:rPr lang="en-IN" sz="1800" b="0" i="0" dirty="0" err="1">
                <a:solidFill>
                  <a:srgbClr val="006881"/>
                </a:solidFill>
                <a:effectLst/>
                <a:latin typeface="SFMono-Regular"/>
              </a:rPr>
              <a:t>LoginButton_Click</a:t>
            </a:r>
            <a:r>
              <a:rPr lang="en-IN" sz="1800" b="0" i="0" dirty="0">
                <a:solidFill>
                  <a:srgbClr val="161616"/>
                </a:solidFill>
                <a:effectLst/>
                <a:latin typeface="SFMono-Regular"/>
              </a:rPr>
              <a:t>(</a:t>
            </a:r>
            <a:r>
              <a:rPr lang="en-IN" sz="1800" b="0" i="0" dirty="0">
                <a:solidFill>
                  <a:srgbClr val="0101FD"/>
                </a:solidFill>
                <a:effectLst/>
                <a:latin typeface="SFMono-Regular"/>
              </a:rPr>
              <a:t>object</a:t>
            </a:r>
            <a:r>
              <a:rPr lang="en-IN" sz="1800" b="0" i="0" dirty="0">
                <a:solidFill>
                  <a:srgbClr val="161616"/>
                </a:solidFill>
                <a:effectLst/>
                <a:latin typeface="SFMono-Regular"/>
              </a:rPr>
              <a:t> sender, </a:t>
            </a:r>
            <a:r>
              <a:rPr lang="en-IN" sz="1800" b="0" i="0" dirty="0" err="1">
                <a:solidFill>
                  <a:srgbClr val="161616"/>
                </a:solidFill>
                <a:effectLst/>
                <a:latin typeface="SFMono-Regular"/>
              </a:rPr>
              <a:t>EventArgs</a:t>
            </a:r>
            <a:r>
              <a:rPr lang="en-IN" sz="1800" b="0" i="0" dirty="0">
                <a:solidFill>
                  <a:srgbClr val="161616"/>
                </a:solidFill>
                <a:effectLst/>
                <a:latin typeface="SFMono-Regular"/>
              </a:rPr>
              <a:t> e) </a:t>
            </a:r>
          </a:p>
          <a:p>
            <a:r>
              <a:rPr lang="en-IN" sz="1800" b="0" i="0" dirty="0">
                <a:solidFill>
                  <a:srgbClr val="161616"/>
                </a:solidFill>
                <a:effectLst/>
                <a:latin typeface="SFMono-Regular"/>
              </a:rPr>
              <a:t>{ </a:t>
            </a:r>
            <a:r>
              <a:rPr lang="en-IN" sz="1800" b="0" i="0" dirty="0">
                <a:solidFill>
                  <a:srgbClr val="008000"/>
                </a:solidFill>
                <a:effectLst/>
                <a:latin typeface="SFMono-Regular"/>
              </a:rPr>
              <a:t>// Three valid username/password pairs: Scott/password, </a:t>
            </a:r>
            <a:r>
              <a:rPr lang="en-IN" sz="1800" b="0" i="0" dirty="0" err="1">
                <a:solidFill>
                  <a:srgbClr val="008000"/>
                </a:solidFill>
                <a:effectLst/>
                <a:latin typeface="SFMono-Regular"/>
              </a:rPr>
              <a:t>Jisun</a:t>
            </a:r>
            <a:r>
              <a:rPr lang="en-IN" sz="1800" b="0" i="0" dirty="0">
                <a:solidFill>
                  <a:srgbClr val="008000"/>
                </a:solidFill>
                <a:effectLst/>
                <a:latin typeface="SFMono-Regular"/>
              </a:rPr>
              <a:t>/password, and Sam/password.</a:t>
            </a:r>
            <a:r>
              <a:rPr lang="en-IN" sz="1800" b="0" i="0" dirty="0">
                <a:solidFill>
                  <a:srgbClr val="161616"/>
                </a:solidFill>
                <a:effectLst/>
                <a:latin typeface="SFMono-Regular"/>
              </a:rPr>
              <a:t> </a:t>
            </a:r>
          </a:p>
          <a:p>
            <a:endParaRPr lang="en-IN" sz="1800" dirty="0">
              <a:solidFill>
                <a:srgbClr val="161616"/>
              </a:solidFill>
              <a:latin typeface="SFMono-Regular"/>
            </a:endParaRPr>
          </a:p>
          <a:p>
            <a:r>
              <a:rPr lang="en-IN" sz="1800" b="0" i="0" dirty="0">
                <a:solidFill>
                  <a:srgbClr val="0101FD"/>
                </a:solidFill>
                <a:effectLst/>
                <a:latin typeface="SFMono-Regular"/>
              </a:rPr>
              <a:t>string</a:t>
            </a:r>
            <a:r>
              <a:rPr lang="en-IN" sz="1800" b="0" i="0" dirty="0">
                <a:solidFill>
                  <a:srgbClr val="161616"/>
                </a:solidFill>
                <a:effectLst/>
                <a:latin typeface="SFMono-Regular"/>
              </a:rPr>
              <a:t>[] users = { </a:t>
            </a:r>
            <a:r>
              <a:rPr lang="en-IN" sz="1800" b="0" i="0" dirty="0">
                <a:solidFill>
                  <a:srgbClr val="A31515"/>
                </a:solidFill>
                <a:effectLst/>
                <a:latin typeface="SFMono-Regular"/>
              </a:rPr>
              <a:t>"Scott"</a:t>
            </a:r>
            <a:r>
              <a:rPr lang="en-IN" sz="1800" b="0" i="0" dirty="0">
                <a:solidFill>
                  <a:srgbClr val="161616"/>
                </a:solidFill>
                <a:effectLst/>
                <a:latin typeface="SFMono-Regular"/>
              </a:rPr>
              <a:t>, </a:t>
            </a:r>
            <a:r>
              <a:rPr lang="en-IN" sz="1800" b="0" i="0" dirty="0">
                <a:solidFill>
                  <a:srgbClr val="A31515"/>
                </a:solidFill>
                <a:effectLst/>
                <a:latin typeface="SFMono-Regular"/>
              </a:rPr>
              <a:t>"</a:t>
            </a:r>
            <a:r>
              <a:rPr lang="en-IN" sz="1800" b="0" i="0" dirty="0" err="1">
                <a:solidFill>
                  <a:srgbClr val="A31515"/>
                </a:solidFill>
                <a:effectLst/>
                <a:latin typeface="SFMono-Regular"/>
              </a:rPr>
              <a:t>Jisun</a:t>
            </a:r>
            <a:r>
              <a:rPr lang="en-IN" sz="1800" b="0" i="0" dirty="0">
                <a:solidFill>
                  <a:srgbClr val="A31515"/>
                </a:solidFill>
                <a:effectLst/>
                <a:latin typeface="SFMono-Regular"/>
              </a:rPr>
              <a:t>"</a:t>
            </a:r>
            <a:r>
              <a:rPr lang="en-IN" sz="1800" b="0" i="0" dirty="0">
                <a:solidFill>
                  <a:srgbClr val="161616"/>
                </a:solidFill>
                <a:effectLst/>
                <a:latin typeface="SFMono-Regular"/>
              </a:rPr>
              <a:t>, </a:t>
            </a:r>
            <a:r>
              <a:rPr lang="en-IN" sz="1800" b="0" i="0" dirty="0">
                <a:solidFill>
                  <a:srgbClr val="A31515"/>
                </a:solidFill>
                <a:effectLst/>
                <a:latin typeface="SFMono-Regular"/>
              </a:rPr>
              <a:t>"Sam"</a:t>
            </a:r>
            <a:r>
              <a:rPr lang="en-IN" sz="1800" b="0" i="0" dirty="0">
                <a:solidFill>
                  <a:srgbClr val="161616"/>
                </a:solidFill>
                <a:effectLst/>
                <a:latin typeface="SFMono-Regular"/>
              </a:rPr>
              <a:t> }; </a:t>
            </a:r>
          </a:p>
          <a:p>
            <a:r>
              <a:rPr lang="en-IN" sz="1800" b="0" i="0" dirty="0">
                <a:solidFill>
                  <a:srgbClr val="0101FD"/>
                </a:solidFill>
                <a:effectLst/>
                <a:latin typeface="SFMono-Regular"/>
              </a:rPr>
              <a:t>string</a:t>
            </a:r>
            <a:r>
              <a:rPr lang="en-IN" sz="1800" b="0" i="0" dirty="0">
                <a:solidFill>
                  <a:srgbClr val="161616"/>
                </a:solidFill>
                <a:effectLst/>
                <a:latin typeface="SFMono-Regular"/>
              </a:rPr>
              <a:t>[] passwords = { </a:t>
            </a:r>
            <a:r>
              <a:rPr lang="en-IN" sz="1800" b="0" i="0" dirty="0">
                <a:solidFill>
                  <a:srgbClr val="A31515"/>
                </a:solidFill>
                <a:effectLst/>
                <a:latin typeface="SFMono-Regular"/>
              </a:rPr>
              <a:t>"password"</a:t>
            </a:r>
            <a:r>
              <a:rPr lang="en-IN" sz="1800" b="0" i="0" dirty="0">
                <a:solidFill>
                  <a:srgbClr val="161616"/>
                </a:solidFill>
                <a:effectLst/>
                <a:latin typeface="SFMono-Regular"/>
              </a:rPr>
              <a:t>, </a:t>
            </a:r>
            <a:r>
              <a:rPr lang="en-IN" sz="1800" b="0" i="0" dirty="0">
                <a:solidFill>
                  <a:srgbClr val="A31515"/>
                </a:solidFill>
                <a:effectLst/>
                <a:latin typeface="SFMono-Regular"/>
              </a:rPr>
              <a:t>"password"</a:t>
            </a:r>
            <a:r>
              <a:rPr lang="en-IN" sz="1800" b="0" i="0" dirty="0">
                <a:solidFill>
                  <a:srgbClr val="161616"/>
                </a:solidFill>
                <a:effectLst/>
                <a:latin typeface="SFMono-Regular"/>
              </a:rPr>
              <a:t>, </a:t>
            </a:r>
            <a:r>
              <a:rPr lang="en-IN" sz="1800" b="0" i="0" dirty="0">
                <a:solidFill>
                  <a:srgbClr val="A31515"/>
                </a:solidFill>
                <a:effectLst/>
                <a:latin typeface="SFMono-Regular"/>
              </a:rPr>
              <a:t>"password"</a:t>
            </a:r>
            <a:r>
              <a:rPr lang="en-IN" sz="1800" b="0" i="0" dirty="0">
                <a:solidFill>
                  <a:srgbClr val="161616"/>
                </a:solidFill>
                <a:effectLst/>
                <a:latin typeface="SFMono-Regular"/>
              </a:rPr>
              <a:t> }; </a:t>
            </a:r>
          </a:p>
          <a:p>
            <a:endParaRPr lang="en-IN" sz="1800" dirty="0">
              <a:solidFill>
                <a:srgbClr val="161616"/>
              </a:solidFill>
              <a:latin typeface="SFMono-Regular"/>
            </a:endParaRPr>
          </a:p>
          <a:p>
            <a:r>
              <a:rPr lang="en-IN" sz="1800" b="0" i="0" dirty="0">
                <a:solidFill>
                  <a:srgbClr val="0101FD"/>
                </a:solidFill>
                <a:effectLst/>
                <a:latin typeface="SFMono-Regular"/>
              </a:rPr>
              <a:t>for</a:t>
            </a:r>
            <a:r>
              <a:rPr lang="en-IN" sz="1800" b="0" i="0" dirty="0">
                <a:solidFill>
                  <a:srgbClr val="161616"/>
                </a:solidFill>
                <a:effectLst/>
                <a:latin typeface="SFMono-Regular"/>
              </a:rPr>
              <a:t> (</a:t>
            </a:r>
            <a:r>
              <a:rPr lang="en-IN" sz="1800" b="0" i="0" dirty="0">
                <a:solidFill>
                  <a:srgbClr val="0101FD"/>
                </a:solidFill>
                <a:effectLst/>
                <a:latin typeface="SFMono-Regular"/>
              </a:rPr>
              <a:t>int</a:t>
            </a:r>
            <a:r>
              <a:rPr lang="en-IN" sz="1800" b="0" i="0" dirty="0">
                <a:solidFill>
                  <a:srgbClr val="161616"/>
                </a:solidFill>
                <a:effectLst/>
                <a:latin typeface="SFMono-Regular"/>
              </a:rPr>
              <a:t> i = 0; i &lt; </a:t>
            </a:r>
            <a:r>
              <a:rPr lang="en-IN" sz="1800" b="0" i="0" dirty="0" err="1">
                <a:solidFill>
                  <a:srgbClr val="161616"/>
                </a:solidFill>
                <a:effectLst/>
                <a:latin typeface="SFMono-Regular"/>
              </a:rPr>
              <a:t>users.Length</a:t>
            </a:r>
            <a:r>
              <a:rPr lang="en-IN" sz="1800" b="0" i="0" dirty="0">
                <a:solidFill>
                  <a:srgbClr val="161616"/>
                </a:solidFill>
                <a:effectLst/>
                <a:latin typeface="SFMono-Regular"/>
              </a:rPr>
              <a:t>; i++) </a:t>
            </a:r>
          </a:p>
          <a:p>
            <a:r>
              <a:rPr lang="en-IN" sz="1800" b="0" i="0" dirty="0">
                <a:solidFill>
                  <a:srgbClr val="161616"/>
                </a:solidFill>
                <a:effectLst/>
                <a:latin typeface="SFMono-Regular"/>
              </a:rPr>
              <a:t>{ </a:t>
            </a:r>
          </a:p>
          <a:p>
            <a:r>
              <a:rPr lang="en-IN" sz="1800" b="0" i="0" dirty="0">
                <a:solidFill>
                  <a:srgbClr val="0101FD"/>
                </a:solidFill>
                <a:effectLst/>
                <a:latin typeface="SFMono-Regular"/>
              </a:rPr>
              <a:t>bool</a:t>
            </a:r>
            <a:r>
              <a:rPr lang="en-IN" sz="1800" b="0" i="0" dirty="0">
                <a:solidFill>
                  <a:srgbClr val="161616"/>
                </a:solidFill>
                <a:effectLst/>
                <a:latin typeface="SFMono-Regular"/>
              </a:rPr>
              <a:t> </a:t>
            </a:r>
            <a:r>
              <a:rPr lang="en-IN" sz="1800" b="0" i="0" dirty="0" err="1">
                <a:solidFill>
                  <a:srgbClr val="161616"/>
                </a:solidFill>
                <a:effectLst/>
                <a:latin typeface="SFMono-Regular"/>
              </a:rPr>
              <a:t>validUsername</a:t>
            </a:r>
            <a:r>
              <a:rPr lang="en-IN" sz="1800" b="0" i="0" dirty="0">
                <a:solidFill>
                  <a:srgbClr val="161616"/>
                </a:solidFill>
                <a:effectLst/>
                <a:latin typeface="SFMono-Regular"/>
              </a:rPr>
              <a:t> = (</a:t>
            </a:r>
            <a:r>
              <a:rPr lang="en-IN" sz="1800" b="0" i="0" dirty="0" err="1">
                <a:solidFill>
                  <a:srgbClr val="0101FD"/>
                </a:solidFill>
                <a:effectLst/>
                <a:latin typeface="SFMono-Regular"/>
              </a:rPr>
              <a:t>string</a:t>
            </a:r>
            <a:r>
              <a:rPr lang="en-IN" sz="1800" b="0" i="0" dirty="0" err="1">
                <a:solidFill>
                  <a:srgbClr val="161616"/>
                </a:solidFill>
                <a:effectLst/>
                <a:latin typeface="SFMono-Regular"/>
              </a:rPr>
              <a:t>.Compare</a:t>
            </a:r>
            <a:r>
              <a:rPr lang="en-IN" sz="1800" b="0" i="0" dirty="0">
                <a:solidFill>
                  <a:srgbClr val="161616"/>
                </a:solidFill>
                <a:effectLst/>
                <a:latin typeface="SFMono-Regular"/>
              </a:rPr>
              <a:t>(</a:t>
            </a:r>
            <a:r>
              <a:rPr lang="en-IN" sz="1800" b="0" i="0" dirty="0" err="1">
                <a:solidFill>
                  <a:srgbClr val="161616"/>
                </a:solidFill>
                <a:effectLst/>
                <a:latin typeface="SFMono-Regular"/>
              </a:rPr>
              <a:t>UserName.Text</a:t>
            </a:r>
            <a:r>
              <a:rPr lang="en-IN" sz="1800" b="0" i="0" dirty="0">
                <a:solidFill>
                  <a:srgbClr val="161616"/>
                </a:solidFill>
                <a:effectLst/>
                <a:latin typeface="SFMono-Regular"/>
              </a:rPr>
              <a:t>, users[i], </a:t>
            </a:r>
            <a:r>
              <a:rPr lang="en-IN" sz="1800" b="0" i="0" dirty="0">
                <a:solidFill>
                  <a:srgbClr val="07704A"/>
                </a:solidFill>
                <a:effectLst/>
                <a:latin typeface="SFMono-Regular"/>
              </a:rPr>
              <a:t>true</a:t>
            </a:r>
            <a:r>
              <a:rPr lang="en-IN" sz="1800" b="0" i="0" dirty="0">
                <a:solidFill>
                  <a:srgbClr val="161616"/>
                </a:solidFill>
                <a:effectLst/>
                <a:latin typeface="SFMono-Regular"/>
              </a:rPr>
              <a:t>) == 0); </a:t>
            </a:r>
          </a:p>
          <a:p>
            <a:r>
              <a:rPr lang="en-IN" sz="1800" b="0" i="0" dirty="0">
                <a:solidFill>
                  <a:srgbClr val="0101FD"/>
                </a:solidFill>
                <a:effectLst/>
                <a:latin typeface="SFMono-Regular"/>
              </a:rPr>
              <a:t>bool</a:t>
            </a:r>
            <a:r>
              <a:rPr lang="en-IN" sz="1800" b="0" i="0" dirty="0">
                <a:solidFill>
                  <a:srgbClr val="161616"/>
                </a:solidFill>
                <a:effectLst/>
                <a:latin typeface="SFMono-Regular"/>
              </a:rPr>
              <a:t> </a:t>
            </a:r>
            <a:r>
              <a:rPr lang="en-IN" sz="1800" b="0" i="0" dirty="0" err="1">
                <a:solidFill>
                  <a:srgbClr val="161616"/>
                </a:solidFill>
                <a:effectLst/>
                <a:latin typeface="SFMono-Regular"/>
              </a:rPr>
              <a:t>validPassword</a:t>
            </a:r>
            <a:r>
              <a:rPr lang="en-IN" sz="1800" b="0" i="0" dirty="0">
                <a:solidFill>
                  <a:srgbClr val="161616"/>
                </a:solidFill>
                <a:effectLst/>
                <a:latin typeface="SFMono-Regular"/>
              </a:rPr>
              <a:t> = (</a:t>
            </a:r>
            <a:r>
              <a:rPr lang="en-IN" sz="1800" b="0" i="0" dirty="0" err="1">
                <a:solidFill>
                  <a:srgbClr val="0101FD"/>
                </a:solidFill>
                <a:effectLst/>
                <a:latin typeface="SFMono-Regular"/>
              </a:rPr>
              <a:t>string</a:t>
            </a:r>
            <a:r>
              <a:rPr lang="en-IN" sz="1800" b="0" i="0" dirty="0" err="1">
                <a:solidFill>
                  <a:srgbClr val="161616"/>
                </a:solidFill>
                <a:effectLst/>
                <a:latin typeface="SFMono-Regular"/>
              </a:rPr>
              <a:t>.Compare</a:t>
            </a:r>
            <a:r>
              <a:rPr lang="en-IN" sz="1800" b="0" i="0" dirty="0">
                <a:solidFill>
                  <a:srgbClr val="161616"/>
                </a:solidFill>
                <a:effectLst/>
                <a:latin typeface="SFMono-Regular"/>
              </a:rPr>
              <a:t>(</a:t>
            </a:r>
            <a:r>
              <a:rPr lang="en-IN" sz="1800" b="0" i="0" dirty="0" err="1">
                <a:solidFill>
                  <a:srgbClr val="161616"/>
                </a:solidFill>
                <a:effectLst/>
                <a:latin typeface="SFMono-Regular"/>
              </a:rPr>
              <a:t>Password.Text</a:t>
            </a:r>
            <a:r>
              <a:rPr lang="en-IN" sz="1800" b="0" i="0" dirty="0">
                <a:solidFill>
                  <a:srgbClr val="161616"/>
                </a:solidFill>
                <a:effectLst/>
                <a:latin typeface="SFMono-Regular"/>
              </a:rPr>
              <a:t>, passwords[i], </a:t>
            </a:r>
            <a:r>
              <a:rPr lang="en-IN" sz="1800" b="0" i="0" dirty="0">
                <a:solidFill>
                  <a:srgbClr val="07704A"/>
                </a:solidFill>
                <a:effectLst/>
                <a:latin typeface="SFMono-Regular"/>
              </a:rPr>
              <a:t>false</a:t>
            </a:r>
            <a:r>
              <a:rPr lang="en-IN" sz="1800" b="0" i="0" dirty="0">
                <a:solidFill>
                  <a:srgbClr val="161616"/>
                </a:solidFill>
                <a:effectLst/>
                <a:latin typeface="SFMono-Regular"/>
              </a:rPr>
              <a:t>) == 0); </a:t>
            </a:r>
          </a:p>
          <a:p>
            <a:r>
              <a:rPr lang="en-IN" sz="1800" b="0" i="0" dirty="0">
                <a:solidFill>
                  <a:srgbClr val="0101FD"/>
                </a:solidFill>
                <a:effectLst/>
                <a:latin typeface="SFMono-Regular"/>
              </a:rPr>
              <a:t>if</a:t>
            </a:r>
            <a:r>
              <a:rPr lang="en-IN" sz="1800" b="0" i="0" dirty="0">
                <a:solidFill>
                  <a:srgbClr val="161616"/>
                </a:solidFill>
                <a:effectLst/>
                <a:latin typeface="SFMono-Regular"/>
              </a:rPr>
              <a:t> (</a:t>
            </a:r>
            <a:r>
              <a:rPr lang="en-IN" sz="1800" b="0" i="0" dirty="0" err="1">
                <a:solidFill>
                  <a:srgbClr val="161616"/>
                </a:solidFill>
                <a:effectLst/>
                <a:latin typeface="SFMono-Regular"/>
              </a:rPr>
              <a:t>validUsername</a:t>
            </a:r>
            <a:r>
              <a:rPr lang="en-IN" sz="1800" b="0" i="0" dirty="0">
                <a:solidFill>
                  <a:srgbClr val="161616"/>
                </a:solidFill>
                <a:effectLst/>
                <a:latin typeface="SFMono-Regular"/>
              </a:rPr>
              <a:t> &amp;&amp; </a:t>
            </a:r>
            <a:r>
              <a:rPr lang="en-IN" sz="1800" b="0" i="0" dirty="0" err="1">
                <a:solidFill>
                  <a:srgbClr val="161616"/>
                </a:solidFill>
                <a:effectLst/>
                <a:latin typeface="SFMono-Regular"/>
              </a:rPr>
              <a:t>validPassword</a:t>
            </a:r>
            <a:r>
              <a:rPr lang="en-IN" sz="1800" b="0" i="0" dirty="0">
                <a:solidFill>
                  <a:srgbClr val="161616"/>
                </a:solidFill>
                <a:effectLst/>
                <a:latin typeface="SFMono-Regular"/>
              </a:rPr>
              <a:t>) { </a:t>
            </a:r>
          </a:p>
          <a:p>
            <a:r>
              <a:rPr lang="en-IN" sz="1800" b="0" i="0" dirty="0">
                <a:solidFill>
                  <a:srgbClr val="008000"/>
                </a:solidFill>
                <a:effectLst/>
                <a:latin typeface="SFMono-Regular"/>
              </a:rPr>
              <a:t>// </a:t>
            </a:r>
            <a:r>
              <a:rPr lang="en-IN" sz="1800" b="0" i="0" dirty="0">
                <a:solidFill>
                  <a:srgbClr val="666666"/>
                </a:solidFill>
                <a:effectLst/>
                <a:latin typeface="SFMono-Regular"/>
              </a:rPr>
              <a:t>TODO:</a:t>
            </a:r>
            <a:r>
              <a:rPr lang="en-IN" sz="1800" b="0" i="0" dirty="0">
                <a:solidFill>
                  <a:srgbClr val="008000"/>
                </a:solidFill>
                <a:effectLst/>
                <a:latin typeface="SFMono-Regular"/>
              </a:rPr>
              <a:t> Log in the user...</a:t>
            </a:r>
            <a:r>
              <a:rPr lang="en-IN" sz="1800" b="0" i="0" dirty="0">
                <a:solidFill>
                  <a:srgbClr val="161616"/>
                </a:solidFill>
                <a:effectLst/>
                <a:latin typeface="SFMono-Regular"/>
              </a:rPr>
              <a:t> </a:t>
            </a:r>
            <a:r>
              <a:rPr lang="en-IN" sz="1800" b="0" i="0" dirty="0">
                <a:solidFill>
                  <a:srgbClr val="008000"/>
                </a:solidFill>
                <a:effectLst/>
                <a:latin typeface="SFMono-Regular"/>
              </a:rPr>
              <a:t>// </a:t>
            </a:r>
            <a:r>
              <a:rPr lang="en-IN" sz="1800" b="0" i="0" dirty="0">
                <a:solidFill>
                  <a:srgbClr val="666666"/>
                </a:solidFill>
                <a:effectLst/>
                <a:latin typeface="SFMono-Regular"/>
              </a:rPr>
              <a:t>TODO:</a:t>
            </a:r>
            <a:r>
              <a:rPr lang="en-IN" sz="1800" b="0" i="0" dirty="0">
                <a:solidFill>
                  <a:srgbClr val="008000"/>
                </a:solidFill>
                <a:effectLst/>
                <a:latin typeface="SFMono-Regular"/>
              </a:rPr>
              <a:t> Redirect them to the appropriate page</a:t>
            </a:r>
            <a:r>
              <a:rPr lang="en-IN" sz="1800" b="0" i="0" dirty="0">
                <a:solidFill>
                  <a:srgbClr val="161616"/>
                </a:solidFill>
                <a:effectLst/>
                <a:latin typeface="SFMono-Regular"/>
              </a:rPr>
              <a:t> </a:t>
            </a:r>
          </a:p>
          <a:p>
            <a:r>
              <a:rPr lang="en-IN" sz="1800" b="0" i="0" dirty="0">
                <a:solidFill>
                  <a:srgbClr val="161616"/>
                </a:solidFill>
                <a:effectLst/>
                <a:latin typeface="SFMono-Regular"/>
              </a:rPr>
              <a:t>} } </a:t>
            </a:r>
          </a:p>
          <a:p>
            <a:endParaRPr lang="en-IN" sz="1800" dirty="0">
              <a:solidFill>
                <a:srgbClr val="161616"/>
              </a:solidFill>
              <a:latin typeface="SFMono-Regular"/>
            </a:endParaRPr>
          </a:p>
          <a:p>
            <a:endParaRPr lang="en-IN" sz="1800" b="0" i="0" dirty="0">
              <a:solidFill>
                <a:srgbClr val="161616"/>
              </a:solidFill>
              <a:effectLst/>
              <a:latin typeface="SFMono-Regular"/>
            </a:endParaRPr>
          </a:p>
          <a:p>
            <a:r>
              <a:rPr lang="en-IN" sz="1800" b="0" i="0" dirty="0">
                <a:solidFill>
                  <a:srgbClr val="008000"/>
                </a:solidFill>
                <a:effectLst/>
                <a:latin typeface="SFMono-Regular"/>
              </a:rPr>
              <a:t>// If we reach here, the user's credentials were invalid</a:t>
            </a:r>
            <a:r>
              <a:rPr lang="en-IN" sz="1800" b="0" i="0" dirty="0">
                <a:solidFill>
                  <a:srgbClr val="161616"/>
                </a:solidFill>
                <a:effectLst/>
                <a:latin typeface="SFMono-Regular"/>
              </a:rPr>
              <a:t> </a:t>
            </a:r>
          </a:p>
          <a:p>
            <a:endParaRPr lang="en-IN" sz="1800" dirty="0">
              <a:solidFill>
                <a:srgbClr val="161616"/>
              </a:solidFill>
              <a:latin typeface="SFMono-Regular"/>
            </a:endParaRPr>
          </a:p>
          <a:p>
            <a:r>
              <a:rPr lang="en-IN" sz="1800" b="0" i="0" dirty="0" err="1">
                <a:solidFill>
                  <a:srgbClr val="161616"/>
                </a:solidFill>
                <a:effectLst/>
                <a:latin typeface="SFMono-Regular"/>
              </a:rPr>
              <a:t>InvalidCredentialsMessage.Visible</a:t>
            </a:r>
            <a:r>
              <a:rPr lang="en-IN" sz="1800" b="0" i="0" dirty="0">
                <a:solidFill>
                  <a:srgbClr val="161616"/>
                </a:solidFill>
                <a:effectLst/>
                <a:latin typeface="SFMono-Regular"/>
              </a:rPr>
              <a:t> = </a:t>
            </a:r>
            <a:r>
              <a:rPr lang="en-IN" sz="1800" b="0" i="0" dirty="0">
                <a:solidFill>
                  <a:srgbClr val="07704A"/>
                </a:solidFill>
                <a:effectLst/>
                <a:latin typeface="SFMono-Regular"/>
              </a:rPr>
              <a:t>true</a:t>
            </a:r>
            <a:r>
              <a:rPr lang="en-IN" sz="1800" b="0" i="0" dirty="0">
                <a:solidFill>
                  <a:srgbClr val="161616"/>
                </a:solidFill>
                <a:effectLst/>
                <a:latin typeface="SFMono-Regular"/>
              </a:rPr>
              <a:t>; }</a:t>
            </a:r>
            <a:endParaRPr lang="en-IN" sz="1800" dirty="0"/>
          </a:p>
        </p:txBody>
      </p:sp>
      <p:sp>
        <p:nvSpPr>
          <p:cNvPr id="4" name="TextBox 3">
            <a:extLst>
              <a:ext uri="{FF2B5EF4-FFF2-40B4-BE49-F238E27FC236}">
                <a16:creationId xmlns:a16="http://schemas.microsoft.com/office/drawing/2014/main" id="{FA833F2D-92E1-3575-9252-B7A9FB7AFA6D}"/>
              </a:ext>
            </a:extLst>
          </p:cNvPr>
          <p:cNvSpPr txBox="1"/>
          <p:nvPr/>
        </p:nvSpPr>
        <p:spPr>
          <a:xfrm>
            <a:off x="1600200" y="228600"/>
            <a:ext cx="6477000" cy="369332"/>
          </a:xfrm>
          <a:prstGeom prst="rect">
            <a:avLst/>
          </a:prstGeom>
          <a:noFill/>
        </p:spPr>
        <p:txBody>
          <a:bodyPr wrap="square" rtlCol="0">
            <a:spAutoFit/>
          </a:bodyPr>
          <a:lstStyle/>
          <a:p>
            <a:r>
              <a:rPr lang="en-IN" sz="1800" dirty="0"/>
              <a:t>Another Code to authenticate user name &amp; password</a:t>
            </a:r>
          </a:p>
        </p:txBody>
      </p:sp>
      <p:sp>
        <p:nvSpPr>
          <p:cNvPr id="6" name="TextBox 5">
            <a:extLst>
              <a:ext uri="{FF2B5EF4-FFF2-40B4-BE49-F238E27FC236}">
                <a16:creationId xmlns:a16="http://schemas.microsoft.com/office/drawing/2014/main" id="{5FFC1BF6-2964-4FE7-5C7C-B428A3A1991B}"/>
              </a:ext>
            </a:extLst>
          </p:cNvPr>
          <p:cNvSpPr txBox="1"/>
          <p:nvPr/>
        </p:nvSpPr>
        <p:spPr>
          <a:xfrm>
            <a:off x="342900" y="6124239"/>
            <a:ext cx="8458200" cy="523220"/>
          </a:xfrm>
          <a:prstGeom prst="rect">
            <a:avLst/>
          </a:prstGeom>
          <a:noFill/>
        </p:spPr>
        <p:txBody>
          <a:bodyPr wrap="square">
            <a:spAutoFit/>
          </a:bodyPr>
          <a:lstStyle/>
          <a:p>
            <a:r>
              <a:rPr lang="en-IN" dirty="0"/>
              <a:t>https://learn.microsoft.com/en-us/aspnet/web-forms/overview/older-versions-security/introduction/an-overview-of-forms-authentication-cs</a:t>
            </a:r>
          </a:p>
        </p:txBody>
      </p:sp>
    </p:spTree>
    <p:extLst>
      <p:ext uri="{BB962C8B-B14F-4D97-AF65-F5344CB8AC3E}">
        <p14:creationId xmlns:p14="http://schemas.microsoft.com/office/powerpoint/2010/main" val="2769281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10E4BA-4BD9-FFFC-2F08-52D4D5FFE1AF}"/>
              </a:ext>
            </a:extLst>
          </p:cNvPr>
          <p:cNvSpPr txBox="1"/>
          <p:nvPr/>
        </p:nvSpPr>
        <p:spPr>
          <a:xfrm>
            <a:off x="647700" y="889843"/>
            <a:ext cx="7848600" cy="5078313"/>
          </a:xfrm>
          <a:prstGeom prst="rect">
            <a:avLst/>
          </a:prstGeom>
          <a:noFill/>
        </p:spPr>
        <p:txBody>
          <a:bodyPr wrap="square">
            <a:spAutoFit/>
          </a:bodyPr>
          <a:lstStyle/>
          <a:p>
            <a:r>
              <a:rPr lang="en-IN" sz="1800" dirty="0"/>
              <a:t>using System;  </a:t>
            </a:r>
          </a:p>
          <a:p>
            <a:r>
              <a:rPr lang="en-IN" sz="1800" dirty="0"/>
              <a:t>namespace </a:t>
            </a:r>
            <a:r>
              <a:rPr lang="en-IN" sz="1800" dirty="0" err="1"/>
              <a:t>CsharpString</a:t>
            </a:r>
            <a:r>
              <a:rPr lang="en-IN" sz="1800" dirty="0"/>
              <a:t> {  </a:t>
            </a:r>
          </a:p>
          <a:p>
            <a:r>
              <a:rPr lang="en-IN" sz="1800" dirty="0"/>
              <a:t>  class Test {</a:t>
            </a:r>
          </a:p>
          <a:p>
            <a:r>
              <a:rPr lang="en-IN" sz="1800" dirty="0"/>
              <a:t>    public static void Main(string [] </a:t>
            </a:r>
            <a:r>
              <a:rPr lang="en-IN" sz="1800" dirty="0" err="1"/>
              <a:t>args</a:t>
            </a:r>
            <a:r>
              <a:rPr lang="en-IN" sz="1800" dirty="0"/>
              <a:t>) {</a:t>
            </a:r>
          </a:p>
          <a:p>
            <a:endParaRPr lang="en-IN" sz="1800" dirty="0"/>
          </a:p>
          <a:p>
            <a:r>
              <a:rPr lang="en-IN" sz="1800" dirty="0"/>
              <a:t>      string str1 = "</a:t>
            </a:r>
            <a:r>
              <a:rPr lang="en-IN" sz="1800" dirty="0" err="1"/>
              <a:t>Programiz</a:t>
            </a:r>
            <a:r>
              <a:rPr lang="en-IN" sz="1800" dirty="0"/>
              <a:t>";</a:t>
            </a:r>
          </a:p>
          <a:p>
            <a:r>
              <a:rPr lang="en-IN" sz="1800" dirty="0"/>
              <a:t>      string str2 = "</a:t>
            </a:r>
            <a:r>
              <a:rPr lang="en-IN" sz="1800" dirty="0" err="1"/>
              <a:t>programiz</a:t>
            </a:r>
            <a:r>
              <a:rPr lang="en-IN" sz="1800" dirty="0"/>
              <a:t>";</a:t>
            </a:r>
          </a:p>
          <a:p>
            <a:endParaRPr lang="en-IN" sz="1800" dirty="0"/>
          </a:p>
          <a:p>
            <a:r>
              <a:rPr lang="en-IN" sz="1800" dirty="0"/>
              <a:t>      int result;</a:t>
            </a:r>
          </a:p>
          <a:p>
            <a:r>
              <a:rPr lang="en-IN" sz="1800" dirty="0"/>
              <a:t>      </a:t>
            </a:r>
          </a:p>
          <a:p>
            <a:r>
              <a:rPr lang="en-IN" sz="1800" dirty="0"/>
              <a:t>      // compares str1 and str2</a:t>
            </a:r>
          </a:p>
          <a:p>
            <a:r>
              <a:rPr lang="en-IN" sz="1800" dirty="0"/>
              <a:t>      result = </a:t>
            </a:r>
            <a:r>
              <a:rPr lang="en-IN" sz="1800" dirty="0" err="1"/>
              <a:t>String.Compare</a:t>
            </a:r>
            <a:r>
              <a:rPr lang="en-IN" sz="1800" dirty="0"/>
              <a:t>(str1, str2);</a:t>
            </a:r>
          </a:p>
          <a:p>
            <a:r>
              <a:rPr lang="en-IN" sz="1800" dirty="0"/>
              <a:t>      </a:t>
            </a:r>
            <a:r>
              <a:rPr lang="en-IN" sz="1800" dirty="0" err="1"/>
              <a:t>Console.WriteLine</a:t>
            </a:r>
            <a:r>
              <a:rPr lang="en-IN" sz="1800" dirty="0"/>
              <a:t>(result);</a:t>
            </a:r>
          </a:p>
          <a:p>
            <a:endParaRPr lang="en-IN" sz="1800" dirty="0"/>
          </a:p>
          <a:p>
            <a:r>
              <a:rPr lang="en-IN" sz="1800" dirty="0"/>
              <a:t>      </a:t>
            </a:r>
            <a:r>
              <a:rPr lang="en-IN" sz="1800" dirty="0" err="1"/>
              <a:t>Console.ReadLine</a:t>
            </a:r>
            <a:r>
              <a:rPr lang="en-IN" sz="1800" dirty="0"/>
              <a:t>();</a:t>
            </a:r>
          </a:p>
          <a:p>
            <a:r>
              <a:rPr lang="en-IN" sz="1800" dirty="0"/>
              <a:t>    }</a:t>
            </a:r>
          </a:p>
          <a:p>
            <a:r>
              <a:rPr lang="en-IN" sz="1800" dirty="0"/>
              <a:t>  } </a:t>
            </a:r>
          </a:p>
          <a:p>
            <a:r>
              <a:rPr lang="en-IN" sz="1800" dirty="0"/>
              <a:t>}</a:t>
            </a:r>
          </a:p>
        </p:txBody>
      </p:sp>
    </p:spTree>
    <p:extLst>
      <p:ext uri="{BB962C8B-B14F-4D97-AF65-F5344CB8AC3E}">
        <p14:creationId xmlns:p14="http://schemas.microsoft.com/office/powerpoint/2010/main" val="4214913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49B73-B0BC-2AEC-969C-345FC4EA2AAD}"/>
              </a:ext>
            </a:extLst>
          </p:cNvPr>
          <p:cNvSpPr txBox="1"/>
          <p:nvPr/>
        </p:nvSpPr>
        <p:spPr>
          <a:xfrm>
            <a:off x="2324100" y="2743200"/>
            <a:ext cx="4495800" cy="584775"/>
          </a:xfrm>
          <a:prstGeom prst="rect">
            <a:avLst/>
          </a:prstGeom>
          <a:noFill/>
        </p:spPr>
        <p:txBody>
          <a:bodyPr wrap="square" rtlCol="0">
            <a:spAutoFit/>
          </a:bodyPr>
          <a:lstStyle/>
          <a:p>
            <a:r>
              <a:rPr lang="en-IN" sz="3200" dirty="0">
                <a:solidFill>
                  <a:schemeClr val="bg1"/>
                </a:solidFill>
              </a:rPr>
              <a:t>Using </a:t>
            </a:r>
            <a:r>
              <a:rPr lang="en-IN" sz="3200" dirty="0" err="1">
                <a:solidFill>
                  <a:schemeClr val="bg1"/>
                </a:solidFill>
              </a:rPr>
              <a:t>web.config</a:t>
            </a:r>
            <a:endParaRPr lang="en-IN" sz="3200" dirty="0">
              <a:solidFill>
                <a:schemeClr val="bg1"/>
              </a:solidFill>
            </a:endParaRPr>
          </a:p>
        </p:txBody>
      </p:sp>
    </p:spTree>
    <p:extLst>
      <p:ext uri="{BB962C8B-B14F-4D97-AF65-F5344CB8AC3E}">
        <p14:creationId xmlns:p14="http://schemas.microsoft.com/office/powerpoint/2010/main" val="4212975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919054-FF2A-E418-0583-1439D3C38489}"/>
              </a:ext>
            </a:extLst>
          </p:cNvPr>
          <p:cNvSpPr txBox="1"/>
          <p:nvPr/>
        </p:nvSpPr>
        <p:spPr>
          <a:xfrm>
            <a:off x="609600" y="152400"/>
            <a:ext cx="8534400" cy="707886"/>
          </a:xfrm>
          <a:prstGeom prst="rect">
            <a:avLst/>
          </a:prstGeom>
          <a:noFill/>
        </p:spPr>
        <p:txBody>
          <a:bodyPr wrap="square">
            <a:spAutoFit/>
          </a:bodyPr>
          <a:lstStyle/>
          <a:p>
            <a:r>
              <a:rPr lang="en-US" sz="2000" dirty="0"/>
              <a:t>Now we set </a:t>
            </a:r>
            <a:r>
              <a:rPr lang="en-US" sz="2000" dirty="0" err="1"/>
              <a:t>web.config</a:t>
            </a:r>
            <a:r>
              <a:rPr lang="en-US" sz="2000" dirty="0"/>
              <a:t> file to implement the authentication of web application.</a:t>
            </a:r>
            <a:endParaRPr lang="en-IN" sz="2000" dirty="0"/>
          </a:p>
        </p:txBody>
      </p:sp>
      <p:sp>
        <p:nvSpPr>
          <p:cNvPr id="7" name="TextBox 6">
            <a:extLst>
              <a:ext uri="{FF2B5EF4-FFF2-40B4-BE49-F238E27FC236}">
                <a16:creationId xmlns:a16="http://schemas.microsoft.com/office/drawing/2014/main" id="{F43A766F-F556-C597-88BD-26CC344AB07E}"/>
              </a:ext>
            </a:extLst>
          </p:cNvPr>
          <p:cNvSpPr txBox="1"/>
          <p:nvPr/>
        </p:nvSpPr>
        <p:spPr>
          <a:xfrm>
            <a:off x="476250" y="1143000"/>
            <a:ext cx="8534400" cy="5355312"/>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compilation</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debug</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err="1">
                <a:solidFill>
                  <a:srgbClr val="FF0000"/>
                </a:solidFill>
                <a:latin typeface="Cascadia Mono" panose="020B0609020000020004" pitchFamily="49" charset="0"/>
              </a:rPr>
              <a:t>targetFramework</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4.7.2</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a:t>
            </a: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mode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Forms</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loginUrl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login.aspx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defaultUrl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welcome.aspx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passwordFormat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Clear</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user</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student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password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stu@123</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user</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name</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faculty</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password</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fac@123</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deny</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users</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httpRuntime</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targetFramework</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4.7.2</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p>
        </p:txBody>
      </p:sp>
    </p:spTree>
    <p:extLst>
      <p:ext uri="{BB962C8B-B14F-4D97-AF65-F5344CB8AC3E}">
        <p14:creationId xmlns:p14="http://schemas.microsoft.com/office/powerpoint/2010/main" val="17738110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A8C6D-B6E4-D5BD-7C1E-7363C57F0243}"/>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84395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B44ED6-C69C-09E6-1579-24F7897134C3}"/>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TextBox 3">
            <a:extLst>
              <a:ext uri="{FF2B5EF4-FFF2-40B4-BE49-F238E27FC236}">
                <a16:creationId xmlns:a16="http://schemas.microsoft.com/office/drawing/2014/main" id="{177F4A16-F39A-DF52-6017-95B1F6EA29AF}"/>
              </a:ext>
            </a:extLst>
          </p:cNvPr>
          <p:cNvSpPr txBox="1"/>
          <p:nvPr/>
        </p:nvSpPr>
        <p:spPr>
          <a:xfrm>
            <a:off x="228600" y="152400"/>
            <a:ext cx="8534400" cy="523220"/>
          </a:xfrm>
          <a:prstGeom prst="rect">
            <a:avLst/>
          </a:prstGeom>
          <a:noFill/>
        </p:spPr>
        <p:txBody>
          <a:bodyPr wrap="square" rtlCol="0">
            <a:spAutoFit/>
          </a:bodyPr>
          <a:lstStyle/>
          <a:p>
            <a:r>
              <a:rPr lang="en-IN" dirty="0"/>
              <a:t>Click on “Individual components” tab Select  “.NET framework 4.8.1 targeting pack” and   “.NET Framework project &amp; item templates”</a:t>
            </a:r>
          </a:p>
        </p:txBody>
      </p:sp>
    </p:spTree>
    <p:extLst>
      <p:ext uri="{BB962C8B-B14F-4D97-AF65-F5344CB8AC3E}">
        <p14:creationId xmlns:p14="http://schemas.microsoft.com/office/powerpoint/2010/main" val="27451866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2F64D5-A05B-1D18-3809-7E9A4373AFE6}"/>
              </a:ext>
            </a:extLst>
          </p:cNvPr>
          <p:cNvSpPr txBox="1"/>
          <p:nvPr/>
        </p:nvSpPr>
        <p:spPr>
          <a:xfrm>
            <a:off x="495300" y="609600"/>
            <a:ext cx="8724900" cy="707886"/>
          </a:xfrm>
          <a:prstGeom prst="rect">
            <a:avLst/>
          </a:prstGeom>
          <a:noFill/>
        </p:spPr>
        <p:txBody>
          <a:bodyPr wrap="square" rtlCol="0">
            <a:spAutoFit/>
          </a:bodyPr>
          <a:lstStyle/>
          <a:p>
            <a:r>
              <a:rPr lang="en-IN" sz="2000" dirty="0"/>
              <a:t>While running the login.aspx form,  we will get an error of Event handling button and after providing that function we will get the following error</a:t>
            </a:r>
          </a:p>
        </p:txBody>
      </p:sp>
      <p:pic>
        <p:nvPicPr>
          <p:cNvPr id="4" name="Picture 3">
            <a:extLst>
              <a:ext uri="{FF2B5EF4-FFF2-40B4-BE49-F238E27FC236}">
                <a16:creationId xmlns:a16="http://schemas.microsoft.com/office/drawing/2014/main" id="{7728FD73-AF09-8EF4-227F-3414C840F05A}"/>
              </a:ext>
            </a:extLst>
          </p:cNvPr>
          <p:cNvPicPr>
            <a:picLocks noChangeAspect="1"/>
          </p:cNvPicPr>
          <p:nvPr/>
        </p:nvPicPr>
        <p:blipFill>
          <a:blip r:embed="rId2"/>
          <a:stretch>
            <a:fillRect/>
          </a:stretch>
        </p:blipFill>
        <p:spPr>
          <a:xfrm>
            <a:off x="62345" y="1600200"/>
            <a:ext cx="9144000" cy="4905375"/>
          </a:xfrm>
          <a:prstGeom prst="rect">
            <a:avLst/>
          </a:prstGeom>
        </p:spPr>
      </p:pic>
    </p:spTree>
    <p:extLst>
      <p:ext uri="{BB962C8B-B14F-4D97-AF65-F5344CB8AC3E}">
        <p14:creationId xmlns:p14="http://schemas.microsoft.com/office/powerpoint/2010/main" val="37621278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0A3E96-7C68-6713-A8B3-DA887574E9AC}"/>
              </a:ext>
            </a:extLst>
          </p:cNvPr>
          <p:cNvSpPr txBox="1"/>
          <p:nvPr/>
        </p:nvSpPr>
        <p:spPr>
          <a:xfrm>
            <a:off x="1676400" y="46642"/>
            <a:ext cx="7315200" cy="400110"/>
          </a:xfrm>
          <a:prstGeom prst="rect">
            <a:avLst/>
          </a:prstGeom>
          <a:noFill/>
        </p:spPr>
        <p:txBody>
          <a:bodyPr wrap="square" rtlCol="0">
            <a:spAutoFit/>
          </a:bodyPr>
          <a:lstStyle/>
          <a:p>
            <a:r>
              <a:rPr lang="en-IN" sz="2000" dirty="0"/>
              <a:t>SOLUTION: Add the key in the </a:t>
            </a:r>
            <a:r>
              <a:rPr lang="en-IN" sz="2000" dirty="0" err="1"/>
              <a:t>web.config</a:t>
            </a:r>
            <a:r>
              <a:rPr lang="en-IN" sz="2000" dirty="0"/>
              <a:t> file</a:t>
            </a:r>
          </a:p>
        </p:txBody>
      </p:sp>
      <p:sp>
        <p:nvSpPr>
          <p:cNvPr id="4" name="TextBox 3">
            <a:extLst>
              <a:ext uri="{FF2B5EF4-FFF2-40B4-BE49-F238E27FC236}">
                <a16:creationId xmlns:a16="http://schemas.microsoft.com/office/drawing/2014/main" id="{AADE4DFD-E102-C4A1-F92D-B748F1446391}"/>
              </a:ext>
            </a:extLst>
          </p:cNvPr>
          <p:cNvSpPr txBox="1"/>
          <p:nvPr/>
        </p:nvSpPr>
        <p:spPr>
          <a:xfrm>
            <a:off x="36945" y="446752"/>
            <a:ext cx="7086600" cy="1077218"/>
          </a:xfrm>
          <a:prstGeom prst="rect">
            <a:avLst/>
          </a:prstGeom>
          <a:noFill/>
        </p:spPr>
        <p:txBody>
          <a:bodyPr wrap="square">
            <a:spAutoFit/>
          </a:bodyPr>
          <a:lstStyle/>
          <a:p>
            <a:r>
              <a:rPr lang="en-IN" sz="1600" dirty="0">
                <a:solidFill>
                  <a:srgbClr val="0000FF"/>
                </a:solidFill>
                <a:latin typeface="Cascadia Mono" panose="020B0609020000020004" pitchFamily="49" charset="0"/>
              </a:rPr>
              <a:t>&lt;</a:t>
            </a:r>
            <a:r>
              <a:rPr lang="en-IN" sz="1600" dirty="0" err="1">
                <a:solidFill>
                  <a:srgbClr val="A31515"/>
                </a:solidFill>
                <a:latin typeface="Cascadia Mono" panose="020B0609020000020004" pitchFamily="49" charset="0"/>
              </a:rPr>
              <a:t>appSettings</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US" sz="1600" dirty="0">
                <a:solidFill>
                  <a:srgbClr val="0000FF"/>
                </a:solidFill>
                <a:latin typeface="Cascadia Mono" panose="020B0609020000020004" pitchFamily="49" charset="0"/>
              </a:rPr>
              <a:t>&lt;</a:t>
            </a:r>
            <a:r>
              <a:rPr lang="en-US" sz="1600" dirty="0">
                <a:solidFill>
                  <a:srgbClr val="A31515"/>
                </a:solidFill>
                <a:latin typeface="Cascadia Mono" panose="020B0609020000020004" pitchFamily="49" charset="0"/>
              </a:rPr>
              <a:t>add</a:t>
            </a:r>
            <a:r>
              <a:rPr lang="en-US" sz="1600" dirty="0">
                <a:solidFill>
                  <a:srgbClr val="0000FF"/>
                </a:solidFill>
                <a:latin typeface="Cascadia Mono" panose="020B0609020000020004" pitchFamily="49" charset="0"/>
              </a:rPr>
              <a:t> </a:t>
            </a:r>
            <a:r>
              <a:rPr lang="en-US" sz="1600" dirty="0">
                <a:solidFill>
                  <a:srgbClr val="FF0000"/>
                </a:solidFill>
                <a:latin typeface="Cascadia Mono" panose="020B0609020000020004" pitchFamily="49" charset="0"/>
              </a:rPr>
              <a:t>key</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a:t>
            </a:r>
            <a:r>
              <a:rPr lang="en-US" sz="1600" dirty="0" err="1">
                <a:solidFill>
                  <a:srgbClr val="0000FF"/>
                </a:solidFill>
                <a:latin typeface="Cascadia Mono" panose="020B0609020000020004" pitchFamily="49" charset="0"/>
              </a:rPr>
              <a:t>ValidationSettings:UnobtrusiveValidationMode</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 </a:t>
            </a:r>
            <a:r>
              <a:rPr lang="en-US" sz="1600" dirty="0">
                <a:solidFill>
                  <a:srgbClr val="FF0000"/>
                </a:solidFill>
                <a:latin typeface="Cascadia Mono" panose="020B0609020000020004" pitchFamily="49" charset="0"/>
              </a:rPr>
              <a:t>value</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None</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 /&gt;</a:t>
            </a:r>
            <a:endParaRPr lang="en-US"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err="1">
                <a:solidFill>
                  <a:srgbClr val="A31515"/>
                </a:solidFill>
                <a:latin typeface="Cascadia Mono" panose="020B0609020000020004" pitchFamily="49" charset="0"/>
              </a:rPr>
              <a:t>appSettings</a:t>
            </a:r>
            <a:r>
              <a:rPr lang="en-IN" sz="1600" dirty="0">
                <a:solidFill>
                  <a:srgbClr val="0000FF"/>
                </a:solidFill>
                <a:latin typeface="Cascadia Mono" panose="020B0609020000020004" pitchFamily="49" charset="0"/>
              </a:rPr>
              <a:t>&gt;</a:t>
            </a:r>
            <a:endParaRPr lang="en-IN" sz="1600" dirty="0"/>
          </a:p>
        </p:txBody>
      </p:sp>
      <p:pic>
        <p:nvPicPr>
          <p:cNvPr id="6" name="Picture 5">
            <a:extLst>
              <a:ext uri="{FF2B5EF4-FFF2-40B4-BE49-F238E27FC236}">
                <a16:creationId xmlns:a16="http://schemas.microsoft.com/office/drawing/2014/main" id="{2B12D651-AF4B-DF88-3D98-8991A797C615}"/>
              </a:ext>
            </a:extLst>
          </p:cNvPr>
          <p:cNvPicPr>
            <a:picLocks noChangeAspect="1"/>
          </p:cNvPicPr>
          <p:nvPr/>
        </p:nvPicPr>
        <p:blipFill>
          <a:blip r:embed="rId2"/>
          <a:stretch>
            <a:fillRect/>
          </a:stretch>
        </p:blipFill>
        <p:spPr>
          <a:xfrm>
            <a:off x="0" y="1533582"/>
            <a:ext cx="9144000" cy="4905375"/>
          </a:xfrm>
          <a:prstGeom prst="rect">
            <a:avLst/>
          </a:prstGeom>
        </p:spPr>
      </p:pic>
      <p:sp>
        <p:nvSpPr>
          <p:cNvPr id="8" name="TextBox 7">
            <a:extLst>
              <a:ext uri="{FF2B5EF4-FFF2-40B4-BE49-F238E27FC236}">
                <a16:creationId xmlns:a16="http://schemas.microsoft.com/office/drawing/2014/main" id="{07572368-20B5-56D7-6A76-7C0B9CB5528E}"/>
              </a:ext>
            </a:extLst>
          </p:cNvPr>
          <p:cNvSpPr txBox="1"/>
          <p:nvPr/>
        </p:nvSpPr>
        <p:spPr>
          <a:xfrm>
            <a:off x="18472" y="6411248"/>
            <a:ext cx="9144000" cy="523220"/>
          </a:xfrm>
          <a:prstGeom prst="rect">
            <a:avLst/>
          </a:prstGeom>
          <a:noFill/>
        </p:spPr>
        <p:txBody>
          <a:bodyPr wrap="square">
            <a:spAutoFit/>
          </a:bodyPr>
          <a:lstStyle/>
          <a:p>
            <a:r>
              <a:rPr lang="en-IN" dirty="0"/>
              <a:t>https://stackoverflow.com/questions/16660900/webforms-unobtrusivevalidationmode-requires-a-scriptresourcemapping-for-jquery</a:t>
            </a:r>
          </a:p>
        </p:txBody>
      </p:sp>
    </p:spTree>
    <p:extLst>
      <p:ext uri="{BB962C8B-B14F-4D97-AF65-F5344CB8AC3E}">
        <p14:creationId xmlns:p14="http://schemas.microsoft.com/office/powerpoint/2010/main" val="42693762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5ED85B-EC7C-94D0-040B-4C18C532FBED}"/>
              </a:ext>
            </a:extLst>
          </p:cNvPr>
          <p:cNvSpPr txBox="1"/>
          <p:nvPr/>
        </p:nvSpPr>
        <p:spPr>
          <a:xfrm>
            <a:off x="533400" y="381000"/>
            <a:ext cx="8534400" cy="6186309"/>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compilation</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debug</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err="1">
                <a:solidFill>
                  <a:srgbClr val="FF0000"/>
                </a:solidFill>
                <a:latin typeface="Cascadia Mono" panose="020B0609020000020004" pitchFamily="49" charset="0"/>
              </a:rPr>
              <a:t>targetFramework</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4.7.2</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endParaRPr lang="en-IN" sz="1800" dirty="0">
              <a:solidFill>
                <a:srgbClr val="0000FF"/>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mode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Forms</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loginUrl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login.aspx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defaultUrl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welcome.aspx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passwordFormat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Clear</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user</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student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password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stu@123</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user</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name</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faculty</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password</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fac@123</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deny</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users</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httpRuntime</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targetFramework</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4.7.2</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p>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appSettings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&lt;</a:t>
            </a:r>
            <a:r>
              <a:rPr lang="en-US" sz="1800" dirty="0">
                <a:solidFill>
                  <a:srgbClr val="A31515"/>
                </a:solidFill>
                <a:latin typeface="Cascadia Mono" panose="020B0609020000020004" pitchFamily="49" charset="0"/>
              </a:rPr>
              <a:t>add</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key</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ValidationSettings:UnobtrusiveValidationMode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value</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None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appSettings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endParaRPr lang="en-IN" sz="1800" dirty="0"/>
          </a:p>
        </p:txBody>
      </p:sp>
    </p:spTree>
    <p:extLst>
      <p:ext uri="{BB962C8B-B14F-4D97-AF65-F5344CB8AC3E}">
        <p14:creationId xmlns:p14="http://schemas.microsoft.com/office/powerpoint/2010/main" val="31163517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B86E1B-13A1-5C68-7D22-E714987661A3}"/>
              </a:ext>
            </a:extLst>
          </p:cNvPr>
          <p:cNvSpPr txBox="1"/>
          <p:nvPr/>
        </p:nvSpPr>
        <p:spPr>
          <a:xfrm>
            <a:off x="533400" y="1446150"/>
            <a:ext cx="8382000" cy="2246769"/>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FormsAuthentication.Authenticate</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UserName.Text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UserPass.Text</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FormsAuthentication.RedirectFromLoginPage</a:t>
            </a:r>
            <a:r>
              <a:rPr lang="en-IN" sz="1400" dirty="0">
                <a:solidFill>
                  <a:srgbClr val="000000"/>
                </a:solidFill>
                <a:latin typeface="Cascadia Mono" panose="020B0609020000020004" pitchFamily="49" charset="0"/>
              </a:rPr>
              <a:t>(</a:t>
            </a:r>
            <a:r>
              <a:rPr lang="en-IN" sz="1400" dirty="0" err="1">
                <a:solidFill>
                  <a:srgbClr val="000000"/>
                </a:solidFill>
                <a:latin typeface="Cascadia Mono" panose="020B0609020000020004" pitchFamily="49" charset="0"/>
              </a:rPr>
              <a:t>UserName.Text</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chkboxPersist.Checked</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else</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Msg.Text</a:t>
            </a:r>
            <a:r>
              <a:rPr lang="en-US" sz="1400" dirty="0">
                <a:solidFill>
                  <a:srgbClr val="000000"/>
                </a:solidFill>
                <a:latin typeface="Cascadia Mono" panose="020B0609020000020004" pitchFamily="49" charset="0"/>
              </a:rPr>
              <a:t> = </a:t>
            </a:r>
            <a:r>
              <a:rPr lang="en-US" sz="1400" dirty="0">
                <a:solidFill>
                  <a:srgbClr val="A31515"/>
                </a:solidFill>
                <a:latin typeface="Cascadia Mono" panose="020B0609020000020004" pitchFamily="49" charset="0"/>
              </a:rPr>
              <a:t>"Invalid User Name and/or Password"</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84329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C95E27-A76A-62D3-E78F-AEFC86E76AB6}"/>
              </a:ext>
            </a:extLst>
          </p:cNvPr>
          <p:cNvSpPr txBox="1"/>
          <p:nvPr/>
        </p:nvSpPr>
        <p:spPr>
          <a:xfrm>
            <a:off x="990600" y="2743200"/>
            <a:ext cx="7315200" cy="738664"/>
          </a:xfrm>
          <a:prstGeom prst="rect">
            <a:avLst/>
          </a:prstGeom>
          <a:noFill/>
        </p:spPr>
        <p:txBody>
          <a:bodyPr wrap="square">
            <a:spAutoFit/>
          </a:bodyPr>
          <a:lstStyle/>
          <a:p>
            <a:r>
              <a:rPr lang="en-IN" dirty="0">
                <a:hlinkClick r:id="rId2"/>
              </a:rPr>
              <a:t>https://learn.microsoft.com/en-us/aspnet/web-forms/overview/older-versions-security/introduction/an-overview-of-forms-authentication-cs</a:t>
            </a:r>
            <a:endParaRPr lang="en-IN" dirty="0"/>
          </a:p>
          <a:p>
            <a:endParaRPr lang="en-IN" dirty="0"/>
          </a:p>
        </p:txBody>
      </p:sp>
      <p:sp>
        <p:nvSpPr>
          <p:cNvPr id="5" name="TextBox 4">
            <a:extLst>
              <a:ext uri="{FF2B5EF4-FFF2-40B4-BE49-F238E27FC236}">
                <a16:creationId xmlns:a16="http://schemas.microsoft.com/office/drawing/2014/main" id="{15F5D2BB-EEA2-1A92-FD2A-D5E9F70F3F38}"/>
              </a:ext>
            </a:extLst>
          </p:cNvPr>
          <p:cNvSpPr txBox="1"/>
          <p:nvPr/>
        </p:nvSpPr>
        <p:spPr>
          <a:xfrm>
            <a:off x="990600" y="1828800"/>
            <a:ext cx="8077200" cy="523220"/>
          </a:xfrm>
          <a:prstGeom prst="rect">
            <a:avLst/>
          </a:prstGeom>
          <a:noFill/>
        </p:spPr>
        <p:txBody>
          <a:bodyPr wrap="square">
            <a:spAutoFit/>
          </a:bodyPr>
          <a:lstStyle/>
          <a:p>
            <a:r>
              <a:rPr lang="en-IN" dirty="0">
                <a:hlinkClick r:id="rId3"/>
              </a:rPr>
              <a:t>https://www.c-sharpcorner.com/UploadFile/fa9d0d/forms-authentication-in-Asp-Net/</a:t>
            </a:r>
            <a:endParaRPr lang="en-IN" dirty="0"/>
          </a:p>
          <a:p>
            <a:endParaRPr lang="en-IN" dirty="0"/>
          </a:p>
        </p:txBody>
      </p:sp>
      <p:sp>
        <p:nvSpPr>
          <p:cNvPr id="7" name="TextBox 6">
            <a:extLst>
              <a:ext uri="{FF2B5EF4-FFF2-40B4-BE49-F238E27FC236}">
                <a16:creationId xmlns:a16="http://schemas.microsoft.com/office/drawing/2014/main" id="{8BA344DC-0DBB-BB0C-14B8-694904E60BD4}"/>
              </a:ext>
            </a:extLst>
          </p:cNvPr>
          <p:cNvSpPr txBox="1"/>
          <p:nvPr/>
        </p:nvSpPr>
        <p:spPr>
          <a:xfrm>
            <a:off x="990600" y="4343400"/>
            <a:ext cx="7772400" cy="738664"/>
          </a:xfrm>
          <a:prstGeom prst="rect">
            <a:avLst/>
          </a:prstGeom>
          <a:noFill/>
        </p:spPr>
        <p:txBody>
          <a:bodyPr wrap="square">
            <a:spAutoFit/>
          </a:bodyPr>
          <a:lstStyle/>
          <a:p>
            <a:r>
              <a:rPr lang="en-IN" dirty="0">
                <a:hlinkClick r:id="rId4"/>
              </a:rPr>
              <a:t>https://www.c-sharpcorner.com/UploadFile/sourabh_mishra1/sending-an-e-mail-using-Asp-Net-with-C-Sharp/</a:t>
            </a:r>
            <a:endParaRPr lang="en-IN" dirty="0"/>
          </a:p>
          <a:p>
            <a:endParaRPr lang="en-IN" dirty="0"/>
          </a:p>
        </p:txBody>
      </p:sp>
    </p:spTree>
    <p:extLst>
      <p:ext uri="{BB962C8B-B14F-4D97-AF65-F5344CB8AC3E}">
        <p14:creationId xmlns:p14="http://schemas.microsoft.com/office/powerpoint/2010/main" val="2745542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8DAD12-4DA3-65AB-C16F-66B1E048E8DF}"/>
              </a:ext>
            </a:extLst>
          </p:cNvPr>
          <p:cNvSpPr txBox="1"/>
          <p:nvPr/>
        </p:nvSpPr>
        <p:spPr>
          <a:xfrm>
            <a:off x="2514600" y="2438400"/>
            <a:ext cx="5638800" cy="584775"/>
          </a:xfrm>
          <a:prstGeom prst="rect">
            <a:avLst/>
          </a:prstGeom>
          <a:noFill/>
        </p:spPr>
        <p:txBody>
          <a:bodyPr wrap="square" rtlCol="0">
            <a:spAutoFit/>
          </a:bodyPr>
          <a:lstStyle/>
          <a:p>
            <a:r>
              <a:rPr lang="en-IN" sz="3200" dirty="0">
                <a:solidFill>
                  <a:schemeClr val="bg1"/>
                </a:solidFill>
              </a:rPr>
              <a:t>Sending an Email</a:t>
            </a:r>
          </a:p>
        </p:txBody>
      </p:sp>
    </p:spTree>
    <p:extLst>
      <p:ext uri="{BB962C8B-B14F-4D97-AF65-F5344CB8AC3E}">
        <p14:creationId xmlns:p14="http://schemas.microsoft.com/office/powerpoint/2010/main" val="19275076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55D80-D8B4-DC91-9F76-1193A071FCBE}"/>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0706544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F2B6-920D-84DB-310E-C5EB7C04C391}"/>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5016743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C9B5C-9BB0-CE35-6973-E263C6F1FF86}"/>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0745573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7138F-3875-81B8-CE07-809153D24C9A}"/>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463032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6CBC7-8CEB-C8C2-EF85-ADCBFE2B9EE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0197452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3BDB2-5CE2-D1DF-5BFE-63939A695588}"/>
              </a:ext>
            </a:extLst>
          </p:cNvPr>
          <p:cNvPicPr>
            <a:picLocks noChangeAspect="1"/>
          </p:cNvPicPr>
          <p:nvPr/>
        </p:nvPicPr>
        <p:blipFill rotWithShape="1">
          <a:blip r:embed="rId2"/>
          <a:srcRect l="15833" t="7037" r="15000" b="10000"/>
          <a:stretch/>
        </p:blipFill>
        <p:spPr>
          <a:xfrm>
            <a:off x="228600" y="609600"/>
            <a:ext cx="8763000" cy="5715000"/>
          </a:xfrm>
          <a:prstGeom prst="rect">
            <a:avLst/>
          </a:prstGeom>
        </p:spPr>
      </p:pic>
    </p:spTree>
    <p:extLst>
      <p:ext uri="{BB962C8B-B14F-4D97-AF65-F5344CB8AC3E}">
        <p14:creationId xmlns:p14="http://schemas.microsoft.com/office/powerpoint/2010/main" val="32535231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6C8E58-567A-8746-1352-D52A4E178AE1}"/>
              </a:ext>
            </a:extLst>
          </p:cNvPr>
          <p:cNvSpPr txBox="1"/>
          <p:nvPr/>
        </p:nvSpPr>
        <p:spPr>
          <a:xfrm>
            <a:off x="228600" y="6324600"/>
            <a:ext cx="8229600" cy="307777"/>
          </a:xfrm>
          <a:prstGeom prst="rect">
            <a:avLst/>
          </a:prstGeom>
          <a:noFill/>
        </p:spPr>
        <p:txBody>
          <a:bodyPr wrap="square">
            <a:spAutoFit/>
          </a:bodyPr>
          <a:lstStyle/>
          <a:p>
            <a:r>
              <a:rPr lang="en-IN" dirty="0"/>
              <a:t>https://www.aspsnippets.com/Articles/Send-Email-with-example-in-ASPNet-using-C-and-VBNet.aspx</a:t>
            </a:r>
          </a:p>
        </p:txBody>
      </p:sp>
      <p:sp>
        <p:nvSpPr>
          <p:cNvPr id="7" name="TextBox 6">
            <a:extLst>
              <a:ext uri="{FF2B5EF4-FFF2-40B4-BE49-F238E27FC236}">
                <a16:creationId xmlns:a16="http://schemas.microsoft.com/office/drawing/2014/main" id="{27A37BDC-A05C-43F6-7A64-DE9591502679}"/>
              </a:ext>
            </a:extLst>
          </p:cNvPr>
          <p:cNvSpPr txBox="1"/>
          <p:nvPr/>
        </p:nvSpPr>
        <p:spPr>
          <a:xfrm>
            <a:off x="367145" y="522236"/>
            <a:ext cx="8763000" cy="5940088"/>
          </a:xfrm>
          <a:prstGeom prst="rect">
            <a:avLst/>
          </a:prstGeom>
          <a:noFill/>
        </p:spPr>
        <p:txBody>
          <a:bodyPr wrap="square">
            <a:spAutoFit/>
          </a:bodyPr>
          <a:lstStyle/>
          <a:p>
            <a:r>
              <a:rPr lang="en-IN" sz="2000" dirty="0">
                <a:solidFill>
                  <a:srgbClr val="0000FF"/>
                </a:solidFill>
                <a:latin typeface="Cascadia Mono" panose="020B0609020000020004" pitchFamily="49" charset="0"/>
              </a:rPr>
              <a:t>&lt;</a:t>
            </a:r>
            <a:r>
              <a:rPr lang="en-IN" sz="2000" dirty="0">
                <a:solidFill>
                  <a:srgbClr val="A31515"/>
                </a:solidFill>
                <a:latin typeface="Cascadia Mono" panose="020B0609020000020004" pitchFamily="49" charset="0"/>
              </a:rPr>
              <a:t>system.net</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err="1">
                <a:solidFill>
                  <a:srgbClr val="A31515"/>
                </a:solidFill>
                <a:latin typeface="Cascadia Mono" panose="020B0609020000020004" pitchFamily="49" charset="0"/>
              </a:rPr>
              <a:t>mailSettings</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US" sz="2000" dirty="0">
                <a:solidFill>
                  <a:srgbClr val="0000FF"/>
                </a:solidFill>
                <a:latin typeface="Cascadia Mono" panose="020B0609020000020004" pitchFamily="49" charset="0"/>
              </a:rPr>
              <a:t>&lt;</a:t>
            </a:r>
            <a:r>
              <a:rPr lang="en-US" sz="2000" dirty="0">
                <a:solidFill>
                  <a:srgbClr val="A31515"/>
                </a:solidFill>
                <a:latin typeface="Cascadia Mono" panose="020B0609020000020004" pitchFamily="49" charset="0"/>
              </a:rPr>
              <a:t>smtp</a:t>
            </a:r>
            <a:r>
              <a:rPr lang="en-US" sz="2000" dirty="0">
                <a:solidFill>
                  <a:srgbClr val="0000FF"/>
                </a:solidFill>
                <a:latin typeface="Cascadia Mono" panose="020B0609020000020004" pitchFamily="49" charset="0"/>
              </a:rPr>
              <a:t> </a:t>
            </a:r>
            <a:r>
              <a:rPr lang="en-US" sz="2000" dirty="0" err="1">
                <a:solidFill>
                  <a:srgbClr val="FF0000"/>
                </a:solidFill>
                <a:latin typeface="Cascadia Mono" panose="020B0609020000020004" pitchFamily="49" charset="0"/>
              </a:rPr>
              <a:t>deliveryMethod</a:t>
            </a:r>
            <a:r>
              <a:rPr lang="en-US" sz="2000" dirty="0">
                <a:solidFill>
                  <a:srgbClr val="0000FF"/>
                </a:solidFill>
                <a:latin typeface="Cascadia Mono" panose="020B0609020000020004" pitchFamily="49" charset="0"/>
              </a:rPr>
              <a:t>=</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Network</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 </a:t>
            </a:r>
            <a:r>
              <a:rPr lang="en-US" sz="2000" dirty="0">
                <a:solidFill>
                  <a:srgbClr val="FF0000"/>
                </a:solidFill>
                <a:latin typeface="Cascadia Mono" panose="020B0609020000020004" pitchFamily="49" charset="0"/>
              </a:rPr>
              <a:t>from</a:t>
            </a:r>
            <a:r>
              <a:rPr lang="en-US" sz="2000" dirty="0">
                <a:solidFill>
                  <a:srgbClr val="0000FF"/>
                </a:solidFill>
                <a:latin typeface="Cascadia Mono" panose="020B0609020000020004" pitchFamily="49" charset="0"/>
              </a:rPr>
              <a:t>=</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mrsolanki1903@gmail.com</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&gt;</a:t>
            </a:r>
            <a:endParaRPr lang="en-US"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a:solidFill>
                  <a:srgbClr val="A31515"/>
                </a:solidFill>
                <a:latin typeface="Cascadia Mono" panose="020B0609020000020004" pitchFamily="49" charset="0"/>
              </a:rPr>
              <a:t>network</a:t>
            </a:r>
            <a:endParaRPr lang="en-IN" sz="2000" dirty="0">
              <a:solidFill>
                <a:srgbClr val="000000"/>
              </a:solidFill>
              <a:latin typeface="Cascadia Mono" panose="020B0609020000020004" pitchFamily="49" charset="0"/>
            </a:endParaRPr>
          </a:p>
          <a:p>
            <a:r>
              <a:rPr lang="en-IN" sz="2000" dirty="0">
                <a:solidFill>
                  <a:srgbClr val="FF0000"/>
                </a:solidFill>
                <a:latin typeface="Cascadia Mono" panose="020B0609020000020004" pitchFamily="49" charset="0"/>
              </a:rPr>
              <a:t>host</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smtp.gmail.com</a:t>
            </a:r>
            <a:r>
              <a:rPr lang="en-IN" sz="2000" dirty="0">
                <a:solidFill>
                  <a:srgbClr val="000000"/>
                </a:solidFill>
                <a:latin typeface="Cascadia Mono" panose="020B0609020000020004" pitchFamily="49" charset="0"/>
              </a:rPr>
              <a:t>"</a:t>
            </a:r>
          </a:p>
          <a:p>
            <a:r>
              <a:rPr lang="en-IN" sz="2000" dirty="0">
                <a:solidFill>
                  <a:srgbClr val="FF0000"/>
                </a:solidFill>
                <a:latin typeface="Cascadia Mono" panose="020B0609020000020004" pitchFamily="49" charset="0"/>
              </a:rPr>
              <a:t>port</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587</a:t>
            </a:r>
            <a:r>
              <a:rPr lang="en-IN" sz="2000" dirty="0">
                <a:solidFill>
                  <a:srgbClr val="000000"/>
                </a:solidFill>
                <a:latin typeface="Cascadia Mono" panose="020B0609020000020004" pitchFamily="49" charset="0"/>
              </a:rPr>
              <a:t>"</a:t>
            </a:r>
          </a:p>
          <a:p>
            <a:r>
              <a:rPr lang="en-IN" sz="2000" dirty="0" err="1">
                <a:solidFill>
                  <a:srgbClr val="FF0000"/>
                </a:solidFill>
                <a:latin typeface="Cascadia Mono" panose="020B0609020000020004" pitchFamily="49" charset="0"/>
              </a:rPr>
              <a:t>enableSsl</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true</a:t>
            </a:r>
            <a:r>
              <a:rPr lang="en-IN" sz="2000" dirty="0">
                <a:solidFill>
                  <a:srgbClr val="000000"/>
                </a:solidFill>
                <a:latin typeface="Cascadia Mono" panose="020B0609020000020004" pitchFamily="49" charset="0"/>
              </a:rPr>
              <a:t>"</a:t>
            </a:r>
          </a:p>
          <a:p>
            <a:r>
              <a:rPr lang="en-IN" sz="2000" dirty="0" err="1">
                <a:solidFill>
                  <a:srgbClr val="FF0000"/>
                </a:solidFill>
                <a:latin typeface="Cascadia Mono" panose="020B0609020000020004" pitchFamily="49" charset="0"/>
              </a:rPr>
              <a:t>userName</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mrsolanki1903@gmail.com</a:t>
            </a:r>
            <a:r>
              <a:rPr lang="en-IN" sz="2000" dirty="0">
                <a:solidFill>
                  <a:srgbClr val="000000"/>
                </a:solidFill>
                <a:latin typeface="Cascadia Mono" panose="020B0609020000020004" pitchFamily="49" charset="0"/>
              </a:rPr>
              <a:t>"</a:t>
            </a:r>
          </a:p>
          <a:p>
            <a:r>
              <a:rPr lang="en-IN" sz="2000" dirty="0">
                <a:solidFill>
                  <a:srgbClr val="FF0000"/>
                </a:solidFill>
                <a:latin typeface="Cascadia Mono" panose="020B0609020000020004" pitchFamily="49" charset="0"/>
              </a:rPr>
              <a:t>password</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 "</a:t>
            </a:r>
            <a:r>
              <a:rPr lang="en-IN" sz="2000" dirty="0">
                <a:solidFill>
                  <a:srgbClr val="0000FF"/>
                </a:solidFill>
                <a:latin typeface="Cascadia Mono" panose="020B0609020000020004" pitchFamily="49" charset="0"/>
              </a:rPr>
              <a:t>16 character code</a:t>
            </a:r>
            <a:r>
              <a:rPr lang="en-IN" sz="2000" dirty="0">
                <a:solidFill>
                  <a:srgbClr val="000000"/>
                </a:solidFill>
                <a:latin typeface="Cascadia Mono" panose="020B0609020000020004" pitchFamily="49" charset="0"/>
              </a:rPr>
              <a:t>"</a:t>
            </a:r>
          </a:p>
          <a:p>
            <a:r>
              <a:rPr lang="en-IN" sz="2000" dirty="0" err="1">
                <a:solidFill>
                  <a:srgbClr val="FF0000"/>
                </a:solidFill>
                <a:latin typeface="Cascadia Mono" panose="020B0609020000020004" pitchFamily="49" charset="0"/>
              </a:rPr>
              <a:t>defaultCredentials</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true</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a:solidFill>
                  <a:srgbClr val="A31515"/>
                </a:solidFill>
                <a:latin typeface="Cascadia Mono" panose="020B0609020000020004" pitchFamily="49" charset="0"/>
              </a:rPr>
              <a:t>smtp</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err="1">
                <a:solidFill>
                  <a:srgbClr val="A31515"/>
                </a:solidFill>
                <a:latin typeface="Cascadia Mono" panose="020B0609020000020004" pitchFamily="49" charset="0"/>
              </a:rPr>
              <a:t>mailSettings</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a:solidFill>
                  <a:srgbClr val="A31515"/>
                </a:solidFill>
                <a:latin typeface="Cascadia Mono" panose="020B0609020000020004" pitchFamily="49" charset="0"/>
              </a:rPr>
              <a:t>system.net</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err="1">
                <a:solidFill>
                  <a:srgbClr val="A31515"/>
                </a:solidFill>
                <a:latin typeface="Cascadia Mono" panose="020B0609020000020004" pitchFamily="49" charset="0"/>
              </a:rPr>
              <a:t>appSettings</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US" sz="2000" dirty="0">
                <a:solidFill>
                  <a:srgbClr val="0000FF"/>
                </a:solidFill>
                <a:latin typeface="Cascadia Mono" panose="020B0609020000020004" pitchFamily="49" charset="0"/>
              </a:rPr>
              <a:t>&lt;</a:t>
            </a:r>
            <a:r>
              <a:rPr lang="en-US" sz="2000" dirty="0">
                <a:solidFill>
                  <a:srgbClr val="A31515"/>
                </a:solidFill>
                <a:latin typeface="Cascadia Mono" panose="020B0609020000020004" pitchFamily="49" charset="0"/>
              </a:rPr>
              <a:t>add</a:t>
            </a:r>
            <a:r>
              <a:rPr lang="en-US" sz="2000" dirty="0">
                <a:solidFill>
                  <a:srgbClr val="0000FF"/>
                </a:solidFill>
                <a:latin typeface="Cascadia Mono" panose="020B0609020000020004" pitchFamily="49" charset="0"/>
              </a:rPr>
              <a:t> </a:t>
            </a:r>
            <a:r>
              <a:rPr lang="en-US" sz="2000" dirty="0">
                <a:solidFill>
                  <a:srgbClr val="FF0000"/>
                </a:solidFill>
                <a:latin typeface="Cascadia Mono" panose="020B0609020000020004" pitchFamily="49" charset="0"/>
              </a:rPr>
              <a:t>key</a:t>
            </a:r>
            <a:r>
              <a:rPr lang="en-US" sz="2000" dirty="0">
                <a:solidFill>
                  <a:srgbClr val="0000FF"/>
                </a:solidFill>
                <a:latin typeface="Cascadia Mono" panose="020B0609020000020004" pitchFamily="49" charset="0"/>
              </a:rPr>
              <a:t>=</a:t>
            </a:r>
            <a:r>
              <a:rPr lang="en-US" sz="2000" dirty="0">
                <a:solidFill>
                  <a:srgbClr val="000000"/>
                </a:solidFill>
                <a:latin typeface="Cascadia Mono" panose="020B0609020000020004" pitchFamily="49" charset="0"/>
              </a:rPr>
              <a:t>"</a:t>
            </a:r>
            <a:r>
              <a:rPr lang="en-US" sz="2000" dirty="0" err="1">
                <a:solidFill>
                  <a:srgbClr val="0000FF"/>
                </a:solidFill>
                <a:latin typeface="Cascadia Mono" panose="020B0609020000020004" pitchFamily="49" charset="0"/>
              </a:rPr>
              <a:t>ValidationSettings:UnobtrusiveValidationMode</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 </a:t>
            </a:r>
            <a:r>
              <a:rPr lang="en-US" sz="2000" dirty="0">
                <a:solidFill>
                  <a:srgbClr val="FF0000"/>
                </a:solidFill>
                <a:latin typeface="Cascadia Mono" panose="020B0609020000020004" pitchFamily="49" charset="0"/>
              </a:rPr>
              <a:t>value</a:t>
            </a:r>
            <a:r>
              <a:rPr lang="en-US" sz="2000" dirty="0">
                <a:solidFill>
                  <a:srgbClr val="0000FF"/>
                </a:solidFill>
                <a:latin typeface="Cascadia Mono" panose="020B0609020000020004" pitchFamily="49" charset="0"/>
              </a:rPr>
              <a:t>=</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None</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 /&gt;</a:t>
            </a:r>
            <a:endParaRPr lang="en-US"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err="1">
                <a:solidFill>
                  <a:srgbClr val="A31515"/>
                </a:solidFill>
                <a:latin typeface="Cascadia Mono" panose="020B0609020000020004" pitchFamily="49" charset="0"/>
              </a:rPr>
              <a:t>appSettings</a:t>
            </a:r>
            <a:r>
              <a:rPr lang="en-IN" sz="2000" dirty="0">
                <a:solidFill>
                  <a:srgbClr val="0000FF"/>
                </a:solidFill>
                <a:latin typeface="Cascadia Mono" panose="020B0609020000020004" pitchFamily="49" charset="0"/>
              </a:rPr>
              <a:t>&gt;</a:t>
            </a:r>
            <a:endParaRPr lang="en-IN" sz="2000" dirty="0"/>
          </a:p>
        </p:txBody>
      </p:sp>
      <p:sp>
        <p:nvSpPr>
          <p:cNvPr id="8" name="TextBox 7">
            <a:extLst>
              <a:ext uri="{FF2B5EF4-FFF2-40B4-BE49-F238E27FC236}">
                <a16:creationId xmlns:a16="http://schemas.microsoft.com/office/drawing/2014/main" id="{86E11023-6B58-8762-0D32-C73B0E7FA1B1}"/>
              </a:ext>
            </a:extLst>
          </p:cNvPr>
          <p:cNvSpPr txBox="1"/>
          <p:nvPr/>
        </p:nvSpPr>
        <p:spPr>
          <a:xfrm>
            <a:off x="3657600" y="147618"/>
            <a:ext cx="3429000" cy="369332"/>
          </a:xfrm>
          <a:prstGeom prst="rect">
            <a:avLst/>
          </a:prstGeom>
          <a:noFill/>
        </p:spPr>
        <p:txBody>
          <a:bodyPr wrap="square" rtlCol="0">
            <a:spAutoFit/>
          </a:bodyPr>
          <a:lstStyle/>
          <a:p>
            <a:r>
              <a:rPr lang="en-IN" sz="1800" b="1" dirty="0" err="1"/>
              <a:t>Web.conf</a:t>
            </a:r>
            <a:endParaRPr lang="en-IN" sz="1800" b="1" dirty="0"/>
          </a:p>
        </p:txBody>
      </p:sp>
    </p:spTree>
    <p:extLst>
      <p:ext uri="{BB962C8B-B14F-4D97-AF65-F5344CB8AC3E}">
        <p14:creationId xmlns:p14="http://schemas.microsoft.com/office/powerpoint/2010/main" val="4021939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7DE16A-5CC8-C395-8C02-3596CEB67B3C}"/>
              </a:ext>
            </a:extLst>
          </p:cNvPr>
          <p:cNvSpPr txBox="1"/>
          <p:nvPr/>
        </p:nvSpPr>
        <p:spPr>
          <a:xfrm>
            <a:off x="228600" y="228600"/>
            <a:ext cx="8915400" cy="6740307"/>
          </a:xfrm>
          <a:prstGeom prst="rect">
            <a:avLst/>
          </a:prstGeom>
          <a:noFill/>
        </p:spPr>
        <p:txBody>
          <a:bodyPr wrap="square">
            <a:spAutoFit/>
          </a:bodyPr>
          <a:lstStyle/>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DOCTYPE</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html</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PUBLIC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"-//W3C//DTD XHTML 1.0 Transitional//EN"</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"http://www.w3.org/TR/xhtml1/DTD/xhtml1-transitional.dtd"&gt;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html</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xmlns</a:t>
            </a:r>
            <a:r>
              <a:rPr lang="en-IN" sz="1600" dirty="0">
                <a:solidFill>
                  <a:srgbClr val="0000FF"/>
                </a:solidFill>
                <a:latin typeface="Cascadia Mono" panose="020B0609020000020004" pitchFamily="49" charset="0"/>
              </a:rPr>
              <a:t>="http://www.w3.org/1999/xhtml"&gt;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head</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title</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title</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style</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type</a:t>
            </a:r>
            <a:r>
              <a:rPr lang="en-IN" sz="1600" dirty="0">
                <a:solidFill>
                  <a:srgbClr val="0000FF"/>
                </a:solidFill>
                <a:latin typeface="Cascadia Mono" panose="020B0609020000020004" pitchFamily="49" charset="0"/>
              </a:rPr>
              <a:t>="text/</a:t>
            </a:r>
            <a:r>
              <a:rPr lang="en-IN" sz="1600" dirty="0" err="1">
                <a:solidFill>
                  <a:srgbClr val="0000FF"/>
                </a:solidFill>
                <a:latin typeface="Cascadia Mono" panose="020B0609020000020004" pitchFamily="49" charset="0"/>
              </a:rPr>
              <a:t>css</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body</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font-family</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Arial</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font-size</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10pt</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border</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1px</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solid</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#ccc</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border-collapse</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collapse</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err="1">
                <a:solidFill>
                  <a:srgbClr val="800000"/>
                </a:solidFill>
                <a:latin typeface="Cascadia Mono" panose="020B0609020000020004" pitchFamily="49" charset="0"/>
              </a:rPr>
              <a:t>th</a:t>
            </a:r>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td</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padding</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5px</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err="1">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td</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border</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0px</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solid</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#ccc</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style</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head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endParaRPr lang="en-IN" sz="16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26512963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7DE16A-5CC8-C395-8C02-3596CEB67B3C}"/>
              </a:ext>
            </a:extLst>
          </p:cNvPr>
          <p:cNvSpPr txBox="1"/>
          <p:nvPr/>
        </p:nvSpPr>
        <p:spPr>
          <a:xfrm>
            <a:off x="76200" y="305068"/>
            <a:ext cx="8763000" cy="6247864"/>
          </a:xfrm>
          <a:prstGeom prst="rect">
            <a:avLst/>
          </a:prstGeom>
          <a:noFill/>
        </p:spPr>
        <p:txBody>
          <a:bodyPr wrap="square">
            <a:spAutoFit/>
          </a:bodyPr>
          <a:lstStyle/>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body</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form</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="form1"</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="server"&gt;</a:t>
            </a:r>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&lt;</a:t>
            </a:r>
            <a:r>
              <a:rPr lang="en-US" sz="1600" dirty="0">
                <a:solidFill>
                  <a:srgbClr val="800000"/>
                </a:solidFill>
                <a:latin typeface="Cascadia Mono" panose="020B0609020000020004" pitchFamily="49" charset="0"/>
              </a:rPr>
              <a:t>table</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border</a:t>
            </a:r>
            <a:r>
              <a:rPr lang="en-US" sz="1600" dirty="0">
                <a:solidFill>
                  <a:srgbClr val="0000FF"/>
                </a:solidFill>
                <a:latin typeface="Cascadia Mono" panose="020B0609020000020004" pitchFamily="49" charset="0"/>
              </a:rPr>
              <a:t>="0"</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cellpadding</a:t>
            </a:r>
            <a:r>
              <a:rPr lang="en-US" sz="1600" dirty="0">
                <a:solidFill>
                  <a:srgbClr val="0000FF"/>
                </a:solidFill>
                <a:latin typeface="Cascadia Mono" panose="020B0609020000020004" pitchFamily="49" charset="0"/>
              </a:rPr>
              <a:t>="0"</a:t>
            </a:r>
            <a:r>
              <a:rPr lang="en-US" sz="1600" dirty="0">
                <a:solidFill>
                  <a:srgbClr val="000000"/>
                </a:solidFill>
                <a:latin typeface="Cascadia Mono" panose="020B0609020000020004" pitchFamily="49" charset="0"/>
              </a:rPr>
              <a:t> </a:t>
            </a:r>
            <a:r>
              <a:rPr lang="en-US" sz="1600" dirty="0" err="1">
                <a:solidFill>
                  <a:srgbClr val="FF0000"/>
                </a:solidFill>
                <a:latin typeface="Cascadia Mono" panose="020B0609020000020004" pitchFamily="49" charset="0"/>
              </a:rPr>
              <a:t>cellspacing</a:t>
            </a:r>
            <a:r>
              <a:rPr lang="en-US" sz="1600" dirty="0">
                <a:solidFill>
                  <a:srgbClr val="0000FF"/>
                </a:solidFill>
                <a:latin typeface="Cascadia Mono" panose="020B0609020000020004" pitchFamily="49" charset="0"/>
              </a:rPr>
              <a:t>="0"&gt;</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To:</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txtTo</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Subject:</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txtSubject</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&lt;</a:t>
            </a:r>
            <a:r>
              <a:rPr lang="en-US" sz="1600" dirty="0">
                <a:solidFill>
                  <a:srgbClr val="800000"/>
                </a:solidFill>
                <a:latin typeface="Cascadia Mono" panose="020B0609020000020004" pitchFamily="49" charset="0"/>
              </a:rPr>
              <a:t>td</a:t>
            </a:r>
            <a:r>
              <a:rPr lang="en-US" sz="1600" dirty="0">
                <a:solidFill>
                  <a:srgbClr val="000000"/>
                </a:solidFill>
                <a:latin typeface="Cascadia Mono" panose="020B0609020000020004" pitchFamily="49" charset="0"/>
              </a:rPr>
              <a:t> </a:t>
            </a:r>
            <a:r>
              <a:rPr lang="en-US" sz="1600" dirty="0" err="1">
                <a:solidFill>
                  <a:srgbClr val="FF0000"/>
                </a:solidFill>
                <a:latin typeface="Cascadia Mono" panose="020B0609020000020004" pitchFamily="49" charset="0"/>
              </a:rPr>
              <a:t>valign</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"top"&gt;</a:t>
            </a:r>
            <a:r>
              <a:rPr lang="en-US" sz="1600" dirty="0">
                <a:solidFill>
                  <a:srgbClr val="000000"/>
                </a:solidFill>
                <a:latin typeface="Cascadia Mono" panose="020B0609020000020004" pitchFamily="49" charset="0"/>
              </a:rPr>
              <a:t>Body:</a:t>
            </a:r>
            <a:r>
              <a:rPr lang="en-US" sz="1600" dirty="0">
                <a:solidFill>
                  <a:srgbClr val="0000FF"/>
                </a:solidFill>
                <a:latin typeface="Cascadia Mono" panose="020B0609020000020004" pitchFamily="49" charset="0"/>
              </a:rPr>
              <a:t>&lt;/</a:t>
            </a:r>
            <a:r>
              <a:rPr lang="en-US" sz="1600" dirty="0">
                <a:solidFill>
                  <a:srgbClr val="800000"/>
                </a:solidFill>
                <a:latin typeface="Cascadia Mono" panose="020B0609020000020004" pitchFamily="49" charset="0"/>
              </a:rPr>
              <a:t>td</a:t>
            </a:r>
            <a:r>
              <a:rPr lang="en-US" sz="1600" dirty="0">
                <a:solidFill>
                  <a:srgbClr val="0000FF"/>
                </a:solidFill>
                <a:latin typeface="Cascadia Mono" panose="020B0609020000020004" pitchFamily="49" charset="0"/>
              </a:rPr>
              <a:t>&gt;</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txtBody</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TextMode</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MultiLine</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Height</a:t>
            </a:r>
            <a:r>
              <a:rPr lang="en-IN" sz="1600" dirty="0">
                <a:solidFill>
                  <a:srgbClr val="0000FF"/>
                </a:solidFill>
                <a:latin typeface="Cascadia Mono" panose="020B0609020000020004" pitchFamily="49" charset="0"/>
              </a:rPr>
              <a:t>="150"</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Width</a:t>
            </a:r>
            <a:r>
              <a:rPr lang="en-IN" sz="1600" dirty="0">
                <a:solidFill>
                  <a:srgbClr val="0000FF"/>
                </a:solidFill>
                <a:latin typeface="Cascadia Mono" panose="020B0609020000020004" pitchFamily="49" charset="0"/>
              </a:rPr>
              <a:t>="200"</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&lt;</a:t>
            </a:r>
            <a:r>
              <a:rPr lang="en-US" sz="1600" dirty="0">
                <a:solidFill>
                  <a:srgbClr val="800000"/>
                </a:solidFill>
                <a:latin typeface="Cascadia Mono" panose="020B0609020000020004" pitchFamily="49" charset="0"/>
              </a:rPr>
              <a:t>td</a:t>
            </a:r>
            <a:r>
              <a:rPr lang="en-US" sz="1600" dirty="0">
                <a:solidFill>
                  <a:srgbClr val="0000FF"/>
                </a:solidFill>
                <a:latin typeface="Cascadia Mono" panose="020B0609020000020004" pitchFamily="49" charset="0"/>
              </a:rPr>
              <a:t>&gt;&lt;</a:t>
            </a:r>
            <a:r>
              <a:rPr lang="en-US" sz="1600" dirty="0" err="1">
                <a:solidFill>
                  <a:srgbClr val="800000"/>
                </a:solidFill>
                <a:latin typeface="Cascadia Mono" panose="020B0609020000020004" pitchFamily="49" charset="0"/>
              </a:rPr>
              <a:t>asp</a:t>
            </a:r>
            <a:r>
              <a:rPr lang="en-US" sz="1600" dirty="0" err="1">
                <a:solidFill>
                  <a:srgbClr val="0000FF"/>
                </a:solidFill>
                <a:latin typeface="Cascadia Mono" panose="020B0609020000020004" pitchFamily="49" charset="0"/>
              </a:rPr>
              <a:t>:</a:t>
            </a:r>
            <a:r>
              <a:rPr lang="en-US" sz="1600" dirty="0" err="1">
                <a:solidFill>
                  <a:srgbClr val="800000"/>
                </a:solidFill>
                <a:latin typeface="Cascadia Mono" panose="020B0609020000020004" pitchFamily="49" charset="0"/>
              </a:rPr>
              <a:t>Button</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ID</a:t>
            </a:r>
            <a:r>
              <a:rPr lang="en-US" sz="1600" dirty="0">
                <a:solidFill>
                  <a:srgbClr val="0000FF"/>
                </a:solidFill>
                <a:latin typeface="Cascadia Mono" panose="020B0609020000020004" pitchFamily="49" charset="0"/>
              </a:rPr>
              <a:t>="</a:t>
            </a:r>
            <a:r>
              <a:rPr lang="en-US" sz="1600" dirty="0" err="1">
                <a:solidFill>
                  <a:srgbClr val="0000FF"/>
                </a:solidFill>
                <a:latin typeface="Cascadia Mono" panose="020B0609020000020004" pitchFamily="49" charset="0"/>
              </a:rPr>
              <a:t>btnSend</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Text</a:t>
            </a:r>
            <a:r>
              <a:rPr lang="en-US" sz="1600" dirty="0">
                <a:solidFill>
                  <a:srgbClr val="0000FF"/>
                </a:solidFill>
                <a:latin typeface="Cascadia Mono" panose="020B0609020000020004" pitchFamily="49" charset="0"/>
              </a:rPr>
              <a:t>="Send"</a:t>
            </a:r>
            <a:r>
              <a:rPr lang="en-US" sz="1600" dirty="0">
                <a:solidFill>
                  <a:srgbClr val="000000"/>
                </a:solidFill>
                <a:latin typeface="Cascadia Mono" panose="020B0609020000020004" pitchFamily="49" charset="0"/>
              </a:rPr>
              <a:t> </a:t>
            </a:r>
            <a:r>
              <a:rPr lang="en-US" sz="1600" dirty="0" err="1">
                <a:solidFill>
                  <a:srgbClr val="FF0000"/>
                </a:solidFill>
                <a:latin typeface="Cascadia Mono" panose="020B0609020000020004" pitchFamily="49" charset="0"/>
              </a:rPr>
              <a:t>runat</a:t>
            </a:r>
            <a:r>
              <a:rPr lang="en-US" sz="1600" dirty="0">
                <a:solidFill>
                  <a:srgbClr val="0000FF"/>
                </a:solidFill>
                <a:latin typeface="Cascadia Mono" panose="020B0609020000020004" pitchFamily="49" charset="0"/>
              </a:rPr>
              <a:t>="server"</a:t>
            </a:r>
            <a:r>
              <a:rPr lang="en-US" sz="1600" dirty="0">
                <a:solidFill>
                  <a:srgbClr val="000000"/>
                </a:solidFill>
                <a:latin typeface="Cascadia Mono" panose="020B0609020000020004" pitchFamily="49" charset="0"/>
              </a:rPr>
              <a:t> </a:t>
            </a:r>
            <a:r>
              <a:rPr lang="en-US" sz="1600" dirty="0" err="1">
                <a:solidFill>
                  <a:srgbClr val="FF0000"/>
                </a:solidFill>
                <a:latin typeface="Cascadia Mono" panose="020B0609020000020004" pitchFamily="49" charset="0"/>
              </a:rPr>
              <a:t>OnClick</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a:t>
            </a:r>
            <a:r>
              <a:rPr lang="en-US" sz="1600" dirty="0" err="1">
                <a:solidFill>
                  <a:srgbClr val="0000FF"/>
                </a:solidFill>
                <a:latin typeface="Cascadia Mono" panose="020B0609020000020004" pitchFamily="49" charset="0"/>
              </a:rPr>
              <a:t>SendEmail</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/&gt;&lt;/</a:t>
            </a:r>
            <a:r>
              <a:rPr lang="en-US" sz="1600" dirty="0">
                <a:solidFill>
                  <a:srgbClr val="800000"/>
                </a:solidFill>
                <a:latin typeface="Cascadia Mono" panose="020B0609020000020004" pitchFamily="49" charset="0"/>
              </a:rPr>
              <a:t>td</a:t>
            </a:r>
            <a:r>
              <a:rPr lang="en-US" sz="1600" dirty="0">
                <a:solidFill>
                  <a:srgbClr val="0000FF"/>
                </a:solidFill>
                <a:latin typeface="Cascadia Mono" panose="020B0609020000020004" pitchFamily="49" charset="0"/>
              </a:rPr>
              <a:t>&gt;</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table</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form</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body</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html</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8887577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96E19-E23F-ED12-130D-B5FBA8F67BB4}"/>
              </a:ext>
            </a:extLst>
          </p:cNvPr>
          <p:cNvPicPr>
            <a:picLocks noChangeAspect="1"/>
          </p:cNvPicPr>
          <p:nvPr/>
        </p:nvPicPr>
        <p:blipFill>
          <a:blip r:embed="rId2"/>
          <a:stretch>
            <a:fillRect/>
          </a:stretch>
        </p:blipFill>
        <p:spPr>
          <a:xfrm>
            <a:off x="0" y="228600"/>
            <a:ext cx="9144000" cy="4905375"/>
          </a:xfrm>
          <a:prstGeom prst="rect">
            <a:avLst/>
          </a:prstGeom>
        </p:spPr>
      </p:pic>
      <p:sp>
        <p:nvSpPr>
          <p:cNvPr id="5" name="TextBox 4">
            <a:extLst>
              <a:ext uri="{FF2B5EF4-FFF2-40B4-BE49-F238E27FC236}">
                <a16:creationId xmlns:a16="http://schemas.microsoft.com/office/drawing/2014/main" id="{2498AD2C-52BC-A5DF-728B-90EDE1751DD3}"/>
              </a:ext>
            </a:extLst>
          </p:cNvPr>
          <p:cNvSpPr txBox="1"/>
          <p:nvPr/>
        </p:nvSpPr>
        <p:spPr>
          <a:xfrm>
            <a:off x="304800" y="5638800"/>
            <a:ext cx="8458200" cy="307777"/>
          </a:xfrm>
          <a:prstGeom prst="rect">
            <a:avLst/>
          </a:prstGeom>
          <a:noFill/>
        </p:spPr>
        <p:txBody>
          <a:bodyPr wrap="square">
            <a:spAutoFit/>
          </a:bodyPr>
          <a:lstStyle/>
          <a:p>
            <a:r>
              <a:rPr lang="en-IN" dirty="0"/>
              <a:t>https://www.aspsnippets.com/Articles/Send-Email-with-example-in-ASPNet-using-C-and-VBNet.aspx</a:t>
            </a:r>
          </a:p>
        </p:txBody>
      </p:sp>
    </p:spTree>
    <p:extLst>
      <p:ext uri="{BB962C8B-B14F-4D97-AF65-F5344CB8AC3E}">
        <p14:creationId xmlns:p14="http://schemas.microsoft.com/office/powerpoint/2010/main" val="9080507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511AE-AE6F-E867-FC9A-164D7F568564}"/>
              </a:ext>
            </a:extLst>
          </p:cNvPr>
          <p:cNvSpPr txBox="1"/>
          <p:nvPr/>
        </p:nvSpPr>
        <p:spPr>
          <a:xfrm>
            <a:off x="152400" y="228600"/>
            <a:ext cx="8363527" cy="6463308"/>
          </a:xfrm>
          <a:prstGeom prst="rect">
            <a:avLst/>
          </a:prstGeom>
          <a:noFill/>
        </p:spPr>
        <p:txBody>
          <a:bodyPr wrap="square">
            <a:spAutoFit/>
          </a:bodyPr>
          <a:lstStyle/>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System;</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System.Collections.Generic</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System.Linq</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System.Web.UI</a:t>
            </a:r>
            <a:r>
              <a:rPr lang="en-IN"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System.Web.UI.WebControls</a:t>
            </a:r>
            <a:r>
              <a:rPr lang="en-US" sz="1800" dirty="0">
                <a:solidFill>
                  <a:srgbClr val="000000"/>
                </a:solidFill>
                <a:latin typeface="Cascadia Mono" panose="020B0609020000020004" pitchFamily="49" charset="0"/>
              </a:rPr>
              <a:t>;</a:t>
            </a: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System.Net</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System.Net.Mail</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System.Web.Services</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System.Configuration</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System.Net.Configuration</a:t>
            </a:r>
            <a:r>
              <a:rPr lang="en-IN" sz="1800" dirty="0">
                <a:solidFill>
                  <a:srgbClr val="000000"/>
                </a:solidFill>
                <a:latin typeface="Cascadia Mono" panose="020B0609020000020004" pitchFamily="49" charset="0"/>
              </a:rPr>
              <a:t>;</a:t>
            </a: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namespace</a:t>
            </a:r>
            <a:r>
              <a:rPr lang="en-IN" sz="1800" dirty="0">
                <a:solidFill>
                  <a:srgbClr val="000000"/>
                </a:solidFill>
                <a:latin typeface="Cascadia Mono" panose="020B0609020000020004" pitchFamily="49" charset="0"/>
              </a:rPr>
              <a:t> EmailSend1</a:t>
            </a:r>
          </a:p>
          <a:p>
            <a:r>
              <a:rPr lang="en-IN"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partial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TestEmail</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System.Web.UI.Page</a:t>
            </a:r>
            <a:endParaRPr lang="en-US"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protected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Page_Load</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IN" sz="1800" dirty="0">
                <a:solidFill>
                  <a:srgbClr val="000000"/>
                </a:solidFill>
                <a:latin typeface="Cascadia Mono" panose="020B0609020000020004" pitchFamily="49" charset="0"/>
              </a:rPr>
              <a:t>        {</a:t>
            </a:r>
          </a:p>
          <a:p>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p>
          <a:p>
            <a:endParaRPr lang="en-IN" sz="1800" dirty="0">
              <a:solidFill>
                <a:srgbClr val="000000"/>
              </a:solidFill>
              <a:latin typeface="Cascadia Mono" panose="020B0609020000020004" pitchFamily="49" charset="0"/>
            </a:endParaRPr>
          </a:p>
          <a:p>
            <a:endParaRPr lang="en-IN" sz="1800" dirty="0"/>
          </a:p>
        </p:txBody>
      </p:sp>
    </p:spTree>
    <p:extLst>
      <p:ext uri="{BB962C8B-B14F-4D97-AF65-F5344CB8AC3E}">
        <p14:creationId xmlns:p14="http://schemas.microsoft.com/office/powerpoint/2010/main" val="9005243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511AE-AE6F-E867-FC9A-164D7F568564}"/>
              </a:ext>
            </a:extLst>
          </p:cNvPr>
          <p:cNvSpPr txBox="1"/>
          <p:nvPr/>
        </p:nvSpPr>
        <p:spPr>
          <a:xfrm>
            <a:off x="30018" y="366623"/>
            <a:ext cx="9144000" cy="6124754"/>
          </a:xfrm>
          <a:prstGeom prst="rect">
            <a:avLst/>
          </a:prstGeom>
          <a:noFill/>
        </p:spPr>
        <p:txBody>
          <a:bodyPr wrap="square">
            <a:spAutoFit/>
          </a:bodyPr>
          <a:lstStyle/>
          <a:p>
            <a:endParaRPr lang="en-IN"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SendEmail</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SmtpSection</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smtpSection</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SmtpSection</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ConfigurationManager.GetSection</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"system.net/</a:t>
            </a:r>
            <a:r>
              <a:rPr lang="en-US" sz="1400" dirty="0" err="1">
                <a:solidFill>
                  <a:srgbClr val="A31515"/>
                </a:solidFill>
                <a:latin typeface="Cascadia Mono" panose="020B0609020000020004" pitchFamily="49" charset="0"/>
              </a:rPr>
              <a:t>mailSettings</a:t>
            </a:r>
            <a:r>
              <a:rPr lang="en-US" sz="1400" dirty="0">
                <a:solidFill>
                  <a:srgbClr val="A31515"/>
                </a:solidFill>
                <a:latin typeface="Cascadia Mono" panose="020B0609020000020004" pitchFamily="49" charset="0"/>
              </a:rPr>
              <a:t>/smtp"</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MailMessage</a:t>
            </a:r>
            <a:r>
              <a:rPr lang="en-IN" sz="1400" dirty="0">
                <a:solidFill>
                  <a:srgbClr val="000000"/>
                </a:solidFill>
                <a:latin typeface="Cascadia Mono" panose="020B0609020000020004" pitchFamily="49" charset="0"/>
              </a:rPr>
              <a:t> mm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MailMessage</a:t>
            </a:r>
            <a:r>
              <a:rPr lang="en-IN" sz="1400" dirty="0">
                <a:solidFill>
                  <a:srgbClr val="000000"/>
                </a:solidFill>
                <a:latin typeface="Cascadia Mono" panose="020B0609020000020004" pitchFamily="49" charset="0"/>
              </a:rPr>
              <a:t>(</a:t>
            </a:r>
            <a:r>
              <a:rPr lang="en-IN" sz="1400" dirty="0" err="1">
                <a:solidFill>
                  <a:srgbClr val="000000"/>
                </a:solidFill>
                <a:latin typeface="Cascadia Mono" panose="020B0609020000020004" pitchFamily="49" charset="0"/>
              </a:rPr>
              <a:t>smtpSection.From</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txtTo.Text.Trim</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mm.Subject</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txtSubject.Text.Trim</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mm.Body</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txtBody.Text.Trim</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mm.IsBodyHtml</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SmtpClient</a:t>
            </a:r>
            <a:r>
              <a:rPr lang="en-IN" sz="1400" dirty="0">
                <a:solidFill>
                  <a:srgbClr val="000000"/>
                </a:solidFill>
                <a:latin typeface="Cascadia Mono" panose="020B0609020000020004" pitchFamily="49" charset="0"/>
              </a:rPr>
              <a:t> smtp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SmtpClient</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smtp.Host</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smtpSection.Network.Host</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smtp.EnableSsl</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smtpSection.Network.EnableSsl</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NetworkCredential</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networkCred</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NetworkCredential</a:t>
            </a:r>
            <a:r>
              <a:rPr lang="en-IN" sz="1400" dirty="0">
                <a:solidFill>
                  <a:srgbClr val="000000"/>
                </a:solidFill>
                <a:latin typeface="Cascadia Mono" panose="020B0609020000020004" pitchFamily="49" charset="0"/>
              </a:rPr>
              <a:t>(</a:t>
            </a:r>
            <a:r>
              <a:rPr lang="en-IN" sz="1400" dirty="0" err="1">
                <a:solidFill>
                  <a:srgbClr val="000000"/>
                </a:solidFill>
                <a:latin typeface="Cascadia Mono" panose="020B0609020000020004" pitchFamily="49" charset="0"/>
              </a:rPr>
              <a:t>smtpSection.Network.UserName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smtpSection.Network.Password</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smtp.UseDefaultCredentials</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smtpSection.Network.DefaultCredentials</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smtp.Credentials</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networkCred</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smtp.Port</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smtpSection.Network.Port</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smtp.Send</a:t>
            </a:r>
            <a:r>
              <a:rPr lang="en-IN" sz="1400" dirty="0">
                <a:solidFill>
                  <a:srgbClr val="000000"/>
                </a:solidFill>
                <a:latin typeface="Cascadia Mono" panose="020B0609020000020004" pitchFamily="49" charset="0"/>
              </a:rPr>
              <a:t>(mm);</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ClientScript.RegisterStartupScript</a:t>
            </a:r>
            <a:r>
              <a:rPr lang="en-IN" sz="1400" dirty="0">
                <a:solidFill>
                  <a:srgbClr val="000000"/>
                </a:solidFill>
                <a:latin typeface="Cascadia Mono" panose="020B0609020000020004" pitchFamily="49" charset="0"/>
              </a:rPr>
              <a:t>(</a:t>
            </a:r>
            <a:r>
              <a:rPr lang="en-IN" sz="1400" dirty="0" err="1">
                <a:solidFill>
                  <a:srgbClr val="0000FF"/>
                </a:solidFill>
                <a:latin typeface="Cascadia Mono" panose="020B0609020000020004" pitchFamily="49" charset="0"/>
              </a:rPr>
              <a:t>this</a:t>
            </a:r>
            <a:r>
              <a:rPr lang="en-IN" sz="1400" dirty="0" err="1">
                <a:solidFill>
                  <a:srgbClr val="000000"/>
                </a:solidFill>
                <a:latin typeface="Cascadia Mono" panose="020B0609020000020004" pitchFamily="49" charset="0"/>
              </a:rPr>
              <a:t>.GetType</a:t>
            </a:r>
            <a:r>
              <a:rPr lang="en-IN" sz="1400" dirty="0">
                <a:solidFill>
                  <a:srgbClr val="000000"/>
                </a:solidFill>
                <a:latin typeface="Cascadia Mono" panose="020B0609020000020004" pitchFamily="49" charset="0"/>
              </a:rPr>
              <a:t>(), </a:t>
            </a:r>
            <a:r>
              <a:rPr lang="en-IN" sz="1400" dirty="0">
                <a:solidFill>
                  <a:srgbClr val="A31515"/>
                </a:solidFill>
                <a:latin typeface="Cascadia Mono" panose="020B0609020000020004" pitchFamily="49" charset="0"/>
              </a:rPr>
              <a:t>"alert"</a:t>
            </a:r>
            <a:r>
              <a:rPr lang="en-IN" sz="1400" dirty="0">
                <a:solidFill>
                  <a:srgbClr val="000000"/>
                </a:solidFill>
                <a:latin typeface="Cascadia Mono" panose="020B0609020000020004" pitchFamily="49" charset="0"/>
              </a:rPr>
              <a:t>, </a:t>
            </a:r>
            <a:r>
              <a:rPr lang="en-IN" sz="1400" dirty="0">
                <a:solidFill>
                  <a:srgbClr val="A31515"/>
                </a:solidFill>
                <a:latin typeface="Cascadia Mono" panose="020B0609020000020004" pitchFamily="49" charset="0"/>
              </a:rPr>
              <a:t>"alert('Email sent.');"</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a:t>
            </a:r>
            <a:endParaRPr lang="en-IN" dirty="0"/>
          </a:p>
        </p:txBody>
      </p:sp>
    </p:spTree>
    <p:extLst>
      <p:ext uri="{BB962C8B-B14F-4D97-AF65-F5344CB8AC3E}">
        <p14:creationId xmlns:p14="http://schemas.microsoft.com/office/powerpoint/2010/main" val="1621503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591AA6-DF7B-0CD2-FB65-2975623CC930}"/>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2655561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E09BE-9459-55FC-A649-B39201009CDD}"/>
              </a:ext>
            </a:extLst>
          </p:cNvPr>
          <p:cNvPicPr>
            <a:picLocks noChangeAspect="1"/>
          </p:cNvPicPr>
          <p:nvPr/>
        </p:nvPicPr>
        <p:blipFill rotWithShape="1">
          <a:blip r:embed="rId2"/>
          <a:srcRect t="12727"/>
          <a:stretch/>
        </p:blipFill>
        <p:spPr>
          <a:xfrm>
            <a:off x="0" y="533400"/>
            <a:ext cx="9144000" cy="5638800"/>
          </a:xfrm>
          <a:prstGeom prst="rect">
            <a:avLst/>
          </a:prstGeom>
        </p:spPr>
      </p:pic>
    </p:spTree>
    <p:extLst>
      <p:ext uri="{BB962C8B-B14F-4D97-AF65-F5344CB8AC3E}">
        <p14:creationId xmlns:p14="http://schemas.microsoft.com/office/powerpoint/2010/main" val="16587536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35557-DAA7-8888-3C5A-36323BAC348B}"/>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93064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BA12DD-46A6-8A87-AD55-25B4CF850FF4}"/>
              </a:ext>
            </a:extLst>
          </p:cNvPr>
          <p:cNvPicPr>
            <a:picLocks noChangeAspect="1"/>
          </p:cNvPicPr>
          <p:nvPr/>
        </p:nvPicPr>
        <p:blipFill>
          <a:blip r:embed="rId2"/>
          <a:stretch>
            <a:fillRect/>
          </a:stretch>
        </p:blipFill>
        <p:spPr>
          <a:xfrm>
            <a:off x="-34636" y="857250"/>
            <a:ext cx="9144000" cy="5143500"/>
          </a:xfrm>
          <a:prstGeom prst="rect">
            <a:avLst/>
          </a:prstGeom>
        </p:spPr>
      </p:pic>
    </p:spTree>
    <p:extLst>
      <p:ext uri="{BB962C8B-B14F-4D97-AF65-F5344CB8AC3E}">
        <p14:creationId xmlns:p14="http://schemas.microsoft.com/office/powerpoint/2010/main" val="2389728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325088-453F-8638-2602-8E02FE5E4C71}"/>
              </a:ext>
            </a:extLst>
          </p:cNvPr>
          <p:cNvSpPr txBox="1"/>
          <p:nvPr/>
        </p:nvSpPr>
        <p:spPr>
          <a:xfrm>
            <a:off x="1905000" y="2593385"/>
            <a:ext cx="6400800" cy="830997"/>
          </a:xfrm>
          <a:prstGeom prst="rect">
            <a:avLst/>
          </a:prstGeom>
          <a:noFill/>
        </p:spPr>
        <p:txBody>
          <a:bodyPr wrap="square" rtlCol="0">
            <a:spAutoFit/>
          </a:bodyPr>
          <a:lstStyle/>
          <a:p>
            <a:r>
              <a:rPr lang="en-IN" sz="2400" dirty="0">
                <a:solidFill>
                  <a:schemeClr val="bg1"/>
                </a:solidFill>
              </a:rPr>
              <a:t>SENDING EMAIL TRHOUGH C# PROGRAM with Attachment</a:t>
            </a:r>
          </a:p>
        </p:txBody>
      </p:sp>
    </p:spTree>
    <p:extLst>
      <p:ext uri="{BB962C8B-B14F-4D97-AF65-F5344CB8AC3E}">
        <p14:creationId xmlns:p14="http://schemas.microsoft.com/office/powerpoint/2010/main" val="38050359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2FF38A-5DF1-A3DD-888E-1C1D12066C81}"/>
              </a:ext>
            </a:extLst>
          </p:cNvPr>
          <p:cNvSpPr txBox="1"/>
          <p:nvPr/>
        </p:nvSpPr>
        <p:spPr>
          <a:xfrm>
            <a:off x="76200" y="304800"/>
            <a:ext cx="8686800" cy="5909310"/>
          </a:xfrm>
          <a:prstGeom prst="rect">
            <a:avLst/>
          </a:prstGeom>
          <a:noFill/>
        </p:spPr>
        <p:txBody>
          <a:bodyPr wrap="square">
            <a:spAutoFit/>
          </a:bodyPr>
          <a:lstStyle/>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DOCTYPE</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html</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xmlns</a:t>
            </a:r>
            <a:r>
              <a:rPr lang="en-IN" sz="1400" dirty="0">
                <a:solidFill>
                  <a:srgbClr val="0000FF"/>
                </a:solidFill>
                <a:latin typeface="Cascadia Mono" panose="020B0609020000020004" pitchFamily="49" charset="0"/>
              </a:rPr>
              <a:t>="http://www.w3.org/1999/xhtml"&gt;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="form1"</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a:solidFill>
                  <a:srgbClr val="800000"/>
                </a:solidFill>
                <a:latin typeface="Cascadia Mono" panose="020B0609020000020004" pitchFamily="49" charset="0"/>
              </a:rPr>
              <a:t>table</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align</a:t>
            </a:r>
            <a:r>
              <a:rPr lang="en-US" sz="1400" dirty="0">
                <a:solidFill>
                  <a:srgbClr val="0000FF"/>
                </a:solidFill>
                <a:latin typeface="Cascadia Mono" panose="020B0609020000020004" pitchFamily="49" charset="0"/>
              </a:rPr>
              <a:t>="center"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width</a:t>
            </a:r>
            <a:r>
              <a:rPr lang="en-US" sz="1400" dirty="0">
                <a:solidFill>
                  <a:srgbClr val="0000FF"/>
                </a:solidFill>
                <a:latin typeface="Cascadia Mono" panose="020B0609020000020004" pitchFamily="49" charset="0"/>
              </a:rPr>
              <a:t>="60%"&gt;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to</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TextBox</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="to"</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Width</a:t>
            </a:r>
            <a:r>
              <a:rPr lang="en-US" sz="1400" dirty="0">
                <a:solidFill>
                  <a:srgbClr val="0000FF"/>
                </a:solidFill>
                <a:latin typeface="Cascadia Mono" panose="020B0609020000020004" pitchFamily="49" charset="0"/>
              </a:rPr>
              <a:t>="99%"&gt;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RequiredFieldValidator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RequiredFieldValidatorTo</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="Field is Required"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ForeColor</a:t>
            </a:r>
            <a:r>
              <a:rPr lang="en-US" sz="1400" dirty="0">
                <a:solidFill>
                  <a:srgbClr val="0000FF"/>
                </a:solidFill>
                <a:latin typeface="Cascadia Mono" panose="020B0609020000020004" pitchFamily="49" charset="0"/>
              </a:rPr>
              <a:t>="Red"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ControlToValidate</a:t>
            </a:r>
            <a:r>
              <a:rPr lang="en-US" sz="1400" dirty="0">
                <a:solidFill>
                  <a:srgbClr val="0000FF"/>
                </a:solidFill>
                <a:latin typeface="Cascadia Mono" panose="020B0609020000020004" pitchFamily="49" charset="0"/>
              </a:rPr>
              <a:t>="to"&gt;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RegularExpressionValidator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ExpValidatorTo</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="Email is invalid"</a:t>
            </a:r>
            <a:r>
              <a:rPr lang="en-IN" sz="1400" dirty="0">
                <a:solidFill>
                  <a:srgbClr val="000000"/>
                </a:solidFill>
                <a:latin typeface="Cascadia Mono" panose="020B0609020000020004" pitchFamily="49" charset="0"/>
              </a:rPr>
              <a:t>  </a:t>
            </a:r>
          </a:p>
          <a:p>
            <a:r>
              <a:rPr lang="en-IN" sz="1400" dirty="0" err="1">
                <a:solidFill>
                  <a:srgbClr val="FF0000"/>
                </a:solidFill>
                <a:latin typeface="Cascadia Mono" panose="020B0609020000020004" pitchFamily="49" charset="0"/>
              </a:rPr>
              <a:t>ValidationExpression</a:t>
            </a:r>
            <a:r>
              <a:rPr lang="en-IN" sz="1400" dirty="0">
                <a:solidFill>
                  <a:srgbClr val="0000FF"/>
                </a:solidFill>
                <a:latin typeface="Cascadia Mono" panose="020B0609020000020004" pitchFamily="49" charset="0"/>
              </a:rPr>
              <a:t>="\w+([-+.']\w+)*@\w+([-.]\w+)*\.\w+([-.]\w+)*"</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="to"&gt;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RegularExpressionValidator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6743544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4FF6E-EA8E-41B8-BC34-B5A01AB3CE21}"/>
              </a:ext>
            </a:extLst>
          </p:cNvPr>
          <p:cNvSpPr txBox="1"/>
          <p:nvPr/>
        </p:nvSpPr>
        <p:spPr>
          <a:xfrm>
            <a:off x="0" y="-76200"/>
            <a:ext cx="8839200" cy="6555641"/>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from</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TextBox</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="from"</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Width</a:t>
            </a:r>
            <a:r>
              <a:rPr lang="en-US" sz="1400" dirty="0">
                <a:solidFill>
                  <a:srgbClr val="0000FF"/>
                </a:solidFill>
                <a:latin typeface="Cascadia Mono" panose="020B0609020000020004" pitchFamily="49" charset="0"/>
              </a:rPr>
              <a:t>="99%"&gt;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RequiredFieldValidator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RequiredFieldValidatorFrom</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p>
          <a:p>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="Field is Required"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ForeColor</a:t>
            </a:r>
            <a:r>
              <a:rPr lang="en-US" sz="1400" dirty="0">
                <a:solidFill>
                  <a:srgbClr val="0000FF"/>
                </a:solidFill>
                <a:latin typeface="Cascadia Mono" panose="020B0609020000020004" pitchFamily="49" charset="0"/>
              </a:rPr>
              <a:t>="Red"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ControlToValidate</a:t>
            </a:r>
            <a:r>
              <a:rPr lang="en-US" sz="1400" dirty="0">
                <a:solidFill>
                  <a:srgbClr val="0000FF"/>
                </a:solidFill>
                <a:latin typeface="Cascadia Mono" panose="020B0609020000020004" pitchFamily="49" charset="0"/>
              </a:rPr>
              <a:t>="from"&gt;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RegularExpressionValidator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ExpValidatorFrom</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p>
          <a:p>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="Email is invalid"</a:t>
            </a:r>
            <a:r>
              <a:rPr lang="en-IN" sz="1400" dirty="0">
                <a:solidFill>
                  <a:srgbClr val="000000"/>
                </a:solidFill>
                <a:latin typeface="Cascadia Mono" panose="020B0609020000020004" pitchFamily="49" charset="0"/>
              </a:rPr>
              <a:t>  </a:t>
            </a:r>
          </a:p>
          <a:p>
            <a:r>
              <a:rPr lang="en-IN" sz="1400" dirty="0" err="1">
                <a:solidFill>
                  <a:srgbClr val="FF0000"/>
                </a:solidFill>
                <a:latin typeface="Cascadia Mono" panose="020B0609020000020004" pitchFamily="49" charset="0"/>
              </a:rPr>
              <a:t>ValidationExpression</a:t>
            </a:r>
            <a:r>
              <a:rPr lang="en-IN" sz="1400" dirty="0">
                <a:solidFill>
                  <a:srgbClr val="0000FF"/>
                </a:solidFill>
                <a:latin typeface="Cascadia Mono" panose="020B0609020000020004" pitchFamily="49" charset="0"/>
              </a:rPr>
              <a:t>="\w+([-+.']\w+)*@\w+([-.]\w+)*\.\w+([-.]\w+)*"</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="from"&gt;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RegularExpressionValidator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subject</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TextBox</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="subject"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Width</a:t>
            </a:r>
            <a:r>
              <a:rPr lang="en-US" sz="1400" dirty="0">
                <a:solidFill>
                  <a:srgbClr val="0000FF"/>
                </a:solidFill>
                <a:latin typeface="Cascadia Mono" panose="020B0609020000020004" pitchFamily="49" charset="0"/>
              </a:rPr>
              <a:t>="99%"&gt;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RequiredFieldValidator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RequiredFieldValidatorsubject</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p>
          <a:p>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="Field is Required"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ForeColor</a:t>
            </a:r>
            <a:r>
              <a:rPr lang="en-US" sz="1400" dirty="0">
                <a:solidFill>
                  <a:srgbClr val="0000FF"/>
                </a:solidFill>
                <a:latin typeface="Cascadia Mono" panose="020B0609020000020004" pitchFamily="49" charset="0"/>
              </a:rPr>
              <a:t>="Red"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ControlToValidate</a:t>
            </a:r>
            <a:r>
              <a:rPr lang="en-US" sz="1400" dirty="0">
                <a:solidFill>
                  <a:srgbClr val="0000FF"/>
                </a:solidFill>
                <a:latin typeface="Cascadia Mono" panose="020B0609020000020004" pitchFamily="49" charset="0"/>
              </a:rPr>
              <a:t>="subject"&gt;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3612780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4FF6E-EA8E-41B8-BC34-B5A01AB3CE21}"/>
              </a:ext>
            </a:extLst>
          </p:cNvPr>
          <p:cNvSpPr txBox="1"/>
          <p:nvPr/>
        </p:nvSpPr>
        <p:spPr>
          <a:xfrm>
            <a:off x="228600" y="-23091"/>
            <a:ext cx="9220200" cy="6740307"/>
          </a:xfrm>
          <a:prstGeom prst="rect">
            <a:avLst/>
          </a:prstGeom>
          <a:noFill/>
        </p:spPr>
        <p:txBody>
          <a:bodyPr wrap="square">
            <a:spAutoFit/>
          </a:bodyPr>
          <a:lstStyle/>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body</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="body"</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Width</a:t>
            </a:r>
            <a:r>
              <a:rPr lang="en-IN" sz="1200" dirty="0">
                <a:solidFill>
                  <a:srgbClr val="0000FF"/>
                </a:solidFill>
                <a:latin typeface="Cascadia Mono" panose="020B0609020000020004" pitchFamily="49" charset="0"/>
              </a:rPr>
              <a:t>="99%"</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Height</a:t>
            </a:r>
            <a:r>
              <a:rPr lang="en-IN" sz="1200" dirty="0">
                <a:solidFill>
                  <a:srgbClr val="0000FF"/>
                </a:solidFill>
                <a:latin typeface="Cascadia Mono" panose="020B0609020000020004" pitchFamily="49" charset="0"/>
              </a:rPr>
              <a:t>="150px"</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TextMode</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MultiLine</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RequiredFieldValidator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RequiredFieldValidatorbody</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p>
          <a:p>
            <a:r>
              <a:rPr lang="en-US" sz="1200" dirty="0" err="1">
                <a:solidFill>
                  <a:srgbClr val="FF0000"/>
                </a:solidFill>
                <a:latin typeface="Cascadia Mono" panose="020B0609020000020004" pitchFamily="49" charset="0"/>
              </a:rPr>
              <a:t>ErrorMessage</a:t>
            </a:r>
            <a:r>
              <a:rPr lang="en-US" sz="1200" dirty="0">
                <a:solidFill>
                  <a:srgbClr val="0000FF"/>
                </a:solidFill>
                <a:latin typeface="Cascadia Mono" panose="020B0609020000020004" pitchFamily="49" charset="0"/>
              </a:rPr>
              <a:t>="Field is Required"</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ForeColor</a:t>
            </a:r>
            <a:r>
              <a:rPr lang="en-US" sz="1200" dirty="0">
                <a:solidFill>
                  <a:srgbClr val="0000FF"/>
                </a:solidFill>
                <a:latin typeface="Cascadia Mono" panose="020B0609020000020004" pitchFamily="49" charset="0"/>
              </a:rPr>
              <a:t>="Red"</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ControlToValidate</a:t>
            </a:r>
            <a:r>
              <a:rPr lang="en-US" sz="1200" dirty="0">
                <a:solidFill>
                  <a:srgbClr val="0000FF"/>
                </a:solidFill>
                <a:latin typeface="Cascadia Mono" panose="020B0609020000020004" pitchFamily="49" charset="0"/>
              </a:rPr>
              <a:t>="body"&gt;</a:t>
            </a:r>
            <a:r>
              <a:rPr lang="en-US"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RequiredFieldValidator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file upload</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err="1">
                <a:solidFill>
                  <a:srgbClr val="800000"/>
                </a:solidFill>
                <a:latin typeface="Cascadia Mono" panose="020B0609020000020004" pitchFamily="49" charset="0"/>
              </a:rPr>
              <a:t>asp</a:t>
            </a:r>
            <a:r>
              <a:rPr lang="en-US" sz="1200" dirty="0" err="1">
                <a:solidFill>
                  <a:srgbClr val="0000FF"/>
                </a:solidFill>
                <a:latin typeface="Cascadia Mono" panose="020B0609020000020004" pitchFamily="49" charset="0"/>
              </a:rPr>
              <a:t>:</a:t>
            </a:r>
            <a:r>
              <a:rPr lang="en-US" sz="1200" dirty="0" err="1">
                <a:solidFill>
                  <a:srgbClr val="800000"/>
                </a:solidFill>
                <a:latin typeface="Cascadia Mono" panose="020B0609020000020004" pitchFamily="49" charset="0"/>
              </a:rPr>
              <a:t>FileUpload</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runat</a:t>
            </a:r>
            <a:r>
              <a:rPr lang="en-US" sz="1200" dirty="0">
                <a:solidFill>
                  <a:srgbClr val="0000FF"/>
                </a:solidFill>
                <a:latin typeface="Cascadia Mono" panose="020B0609020000020004" pitchFamily="49" charset="0"/>
              </a:rPr>
              <a:t>="server"</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AllowMultiple</a:t>
            </a:r>
            <a:r>
              <a:rPr lang="en-US" sz="1200" dirty="0">
                <a:solidFill>
                  <a:srgbClr val="0000FF"/>
                </a:solidFill>
                <a:latin typeface="Cascadia Mono" panose="020B0609020000020004" pitchFamily="49" charset="0"/>
              </a:rPr>
              <a:t>="true"</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ID</a:t>
            </a:r>
            <a:r>
              <a:rPr lang="en-US" sz="1200" dirty="0">
                <a:solidFill>
                  <a:srgbClr val="0000FF"/>
                </a:solidFill>
                <a:latin typeface="Cascadia Mono" panose="020B0609020000020004" pitchFamily="49" charset="0"/>
              </a:rPr>
              <a:t>="upload"&gt;</a:t>
            </a:r>
            <a:r>
              <a:rPr lang="en-US"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FileUpload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err="1">
                <a:solidFill>
                  <a:srgbClr val="800000"/>
                </a:solidFill>
                <a:latin typeface="Cascadia Mono" panose="020B0609020000020004" pitchFamily="49" charset="0"/>
              </a:rPr>
              <a:t>asp</a:t>
            </a:r>
            <a:r>
              <a:rPr lang="en-US" sz="1200" dirty="0" err="1">
                <a:solidFill>
                  <a:srgbClr val="0000FF"/>
                </a:solidFill>
                <a:latin typeface="Cascadia Mono" panose="020B0609020000020004" pitchFamily="49" charset="0"/>
              </a:rPr>
              <a:t>:</a:t>
            </a:r>
            <a:r>
              <a:rPr lang="en-US" sz="1200" dirty="0" err="1">
                <a:solidFill>
                  <a:srgbClr val="800000"/>
                </a:solidFill>
                <a:latin typeface="Cascadia Mono" panose="020B0609020000020004" pitchFamily="49" charset="0"/>
              </a:rPr>
              <a:t>Button</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ID</a:t>
            </a:r>
            <a:r>
              <a:rPr lang="en-US" sz="1200" dirty="0">
                <a:solidFill>
                  <a:srgbClr val="0000FF"/>
                </a:solidFill>
                <a:latin typeface="Cascadia Mono" panose="020B0609020000020004" pitchFamily="49" charset="0"/>
              </a:rPr>
              <a:t>="send"</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OnClick</a:t>
            </a:r>
            <a:r>
              <a:rPr lang="en-US" sz="1200" dirty="0">
                <a:solidFill>
                  <a:srgbClr val="0000FF"/>
                </a:solidFill>
                <a:latin typeface="Cascadia Mono" panose="020B0609020000020004" pitchFamily="49" charset="0"/>
              </a:rPr>
              <a:t>="</a:t>
            </a:r>
            <a:r>
              <a:rPr lang="en-US" sz="1200" dirty="0" err="1">
                <a:solidFill>
                  <a:srgbClr val="0000FF"/>
                </a:solidFill>
                <a:latin typeface="Cascadia Mono" panose="020B0609020000020004" pitchFamily="49" charset="0"/>
              </a:rPr>
              <a:t>send_click</a:t>
            </a:r>
            <a:r>
              <a:rPr lang="en-US" sz="1200" dirty="0">
                <a:solidFill>
                  <a:srgbClr val="0000FF"/>
                </a:solidFill>
                <a:latin typeface="Cascadia Mono" panose="020B0609020000020004" pitchFamily="49" charset="0"/>
              </a:rPr>
              <a:t>"</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runat</a:t>
            </a:r>
            <a:r>
              <a:rPr lang="en-US" sz="1200" dirty="0">
                <a:solidFill>
                  <a:srgbClr val="0000FF"/>
                </a:solidFill>
                <a:latin typeface="Cascadia Mono" panose="020B0609020000020004" pitchFamily="49" charset="0"/>
              </a:rPr>
              <a:t>="server"</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Text</a:t>
            </a:r>
            <a:r>
              <a:rPr lang="en-US" sz="1200" dirty="0">
                <a:solidFill>
                  <a:srgbClr val="0000FF"/>
                </a:solidFill>
                <a:latin typeface="Cascadia Mono" panose="020B0609020000020004" pitchFamily="49" charset="0"/>
              </a:rPr>
              <a:t>="send"/&gt;</a:t>
            </a:r>
            <a:r>
              <a:rPr lang="en-US"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sv-SE" sz="1200" dirty="0">
                <a:solidFill>
                  <a:srgbClr val="000000"/>
                </a:solidFill>
                <a:latin typeface="Cascadia Mono" panose="020B0609020000020004" pitchFamily="49" charset="0"/>
              </a:rPr>
              <a:t>                        </a:t>
            </a:r>
            <a:r>
              <a:rPr lang="sv-SE" sz="1200" dirty="0">
                <a:solidFill>
                  <a:srgbClr val="0000FF"/>
                </a:solidFill>
                <a:latin typeface="Cascadia Mono" panose="020B0609020000020004" pitchFamily="49" charset="0"/>
              </a:rPr>
              <a:t>&lt;</a:t>
            </a:r>
            <a:r>
              <a:rPr lang="sv-SE" sz="1200" dirty="0">
                <a:solidFill>
                  <a:srgbClr val="800000"/>
                </a:solidFill>
                <a:latin typeface="Cascadia Mono" panose="020B0609020000020004" pitchFamily="49" charset="0"/>
              </a:rPr>
              <a:t>asp</a:t>
            </a:r>
            <a:r>
              <a:rPr lang="sv-SE" sz="1200" dirty="0">
                <a:solidFill>
                  <a:srgbClr val="0000FF"/>
                </a:solidFill>
                <a:latin typeface="Cascadia Mono" panose="020B0609020000020004" pitchFamily="49" charset="0"/>
              </a:rPr>
              <a:t>:</a:t>
            </a:r>
            <a:r>
              <a:rPr lang="sv-SE" sz="1200" dirty="0">
                <a:solidFill>
                  <a:srgbClr val="800000"/>
                </a:solidFill>
                <a:latin typeface="Cascadia Mono" panose="020B0609020000020004" pitchFamily="49" charset="0"/>
              </a:rPr>
              <a:t>Label</a:t>
            </a:r>
            <a:r>
              <a:rPr lang="sv-SE" sz="1200" dirty="0">
                <a:solidFill>
                  <a:srgbClr val="000000"/>
                </a:solidFill>
                <a:latin typeface="Cascadia Mono" panose="020B0609020000020004" pitchFamily="49" charset="0"/>
              </a:rPr>
              <a:t> </a:t>
            </a:r>
            <a:r>
              <a:rPr lang="sv-SE" sz="1200" dirty="0">
                <a:solidFill>
                  <a:srgbClr val="FF0000"/>
                </a:solidFill>
                <a:latin typeface="Cascadia Mono" panose="020B0609020000020004" pitchFamily="49" charset="0"/>
              </a:rPr>
              <a:t>ID</a:t>
            </a:r>
            <a:r>
              <a:rPr lang="sv-SE" sz="1200" dirty="0">
                <a:solidFill>
                  <a:srgbClr val="0000FF"/>
                </a:solidFill>
                <a:latin typeface="Cascadia Mono" panose="020B0609020000020004" pitchFamily="49" charset="0"/>
              </a:rPr>
              <a:t>="status"</a:t>
            </a:r>
            <a:r>
              <a:rPr lang="sv-SE" sz="1200" dirty="0">
                <a:solidFill>
                  <a:srgbClr val="000000"/>
                </a:solidFill>
                <a:latin typeface="Cascadia Mono" panose="020B0609020000020004" pitchFamily="49" charset="0"/>
              </a:rPr>
              <a:t> </a:t>
            </a:r>
            <a:r>
              <a:rPr lang="sv-SE" sz="1200" dirty="0">
                <a:solidFill>
                  <a:srgbClr val="FF0000"/>
                </a:solidFill>
                <a:latin typeface="Cascadia Mono" panose="020B0609020000020004" pitchFamily="49" charset="0"/>
              </a:rPr>
              <a:t>runat</a:t>
            </a:r>
            <a:r>
              <a:rPr lang="sv-SE" sz="1200" dirty="0">
                <a:solidFill>
                  <a:srgbClr val="0000FF"/>
                </a:solidFill>
                <a:latin typeface="Cascadia Mono" panose="020B0609020000020004" pitchFamily="49" charset="0"/>
              </a:rPr>
              <a:t>="server"&gt;</a:t>
            </a:r>
            <a:r>
              <a:rPr lang="sv-SE"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Label</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table</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form</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body</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html</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endParaRPr lang="en-IN" sz="1200" dirty="0"/>
          </a:p>
        </p:txBody>
      </p:sp>
    </p:spTree>
    <p:extLst>
      <p:ext uri="{BB962C8B-B14F-4D97-AF65-F5344CB8AC3E}">
        <p14:creationId xmlns:p14="http://schemas.microsoft.com/office/powerpoint/2010/main" val="24568373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B500D3-39B3-04CB-310F-78B11164D1C2}"/>
              </a:ext>
            </a:extLst>
          </p:cNvPr>
          <p:cNvSpPr txBox="1"/>
          <p:nvPr/>
        </p:nvSpPr>
        <p:spPr>
          <a:xfrm>
            <a:off x="381000" y="1219200"/>
            <a:ext cx="7772400" cy="3970318"/>
          </a:xfrm>
          <a:prstGeom prst="rect">
            <a:avLst/>
          </a:prstGeom>
          <a:noFill/>
        </p:spPr>
        <p:txBody>
          <a:bodyPr wrap="square">
            <a:spAutoFit/>
          </a:bodyPr>
          <a:lstStyle/>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System;</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System.Collections.Generic</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System.Linq</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System.Net.Mail</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System.Web.UI</a:t>
            </a:r>
            <a:r>
              <a:rPr lang="en-IN" sz="1400" dirty="0">
                <a:solidFill>
                  <a:srgbClr val="000000"/>
                </a:solidFill>
                <a:latin typeface="Cascadia Mono" panose="020B0609020000020004" pitchFamily="49" charset="0"/>
              </a:rPr>
              <a:t>;</a:t>
            </a:r>
          </a:p>
          <a:p>
            <a:r>
              <a:rPr lang="en-US" sz="1400" dirty="0">
                <a:solidFill>
                  <a:srgbClr val="0000FF"/>
                </a:solidFill>
                <a:latin typeface="Cascadia Mono" panose="020B0609020000020004" pitchFamily="49" charset="0"/>
              </a:rPr>
              <a:t>using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System.Web.UI.WebControls</a:t>
            </a:r>
            <a:r>
              <a:rPr lang="en-US" sz="1400" dirty="0">
                <a:solidFill>
                  <a:srgbClr val="000000"/>
                </a:solidFill>
                <a:latin typeface="Cascadia Mono" panose="020B0609020000020004" pitchFamily="49" charset="0"/>
              </a:rPr>
              <a:t>;</a:t>
            </a:r>
          </a:p>
          <a:p>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namespace</a:t>
            </a:r>
            <a:r>
              <a:rPr lang="en-IN" sz="1400" dirty="0">
                <a:solidFill>
                  <a:srgbClr val="000000"/>
                </a:solidFill>
                <a:latin typeface="Cascadia Mono" panose="020B0609020000020004" pitchFamily="49" charset="0"/>
              </a:rPr>
              <a:t> EmailSend1</a:t>
            </a:r>
          </a:p>
          <a:p>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partial</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class</a:t>
            </a:r>
            <a:r>
              <a:rPr lang="en-US" sz="1400" dirty="0">
                <a:solidFill>
                  <a:srgbClr val="000000"/>
                </a:solidFill>
                <a:latin typeface="Cascadia Mono" panose="020B0609020000020004" pitchFamily="49" charset="0"/>
              </a:rPr>
              <a:t> </a:t>
            </a:r>
            <a:r>
              <a:rPr lang="en-US" sz="1400" dirty="0" err="1">
                <a:solidFill>
                  <a:srgbClr val="2B91AF"/>
                </a:solidFill>
                <a:latin typeface="Cascadia Mono" panose="020B0609020000020004" pitchFamily="49" charset="0"/>
              </a:rPr>
              <a:t>sendmail</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System.Web.UI.Page</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Page_Load</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endParaRPr lang="en-IN" sz="14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4128467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B500D3-39B3-04CB-310F-78B11164D1C2}"/>
              </a:ext>
            </a:extLst>
          </p:cNvPr>
          <p:cNvSpPr txBox="1"/>
          <p:nvPr/>
        </p:nvSpPr>
        <p:spPr>
          <a:xfrm>
            <a:off x="152400" y="-27709"/>
            <a:ext cx="8610600" cy="7109639"/>
          </a:xfrm>
          <a:prstGeom prst="rect">
            <a:avLst/>
          </a:prstGeom>
          <a:noFill/>
        </p:spPr>
        <p:txBody>
          <a:bodyPr wrap="square">
            <a:spAutoFit/>
          </a:bodyPr>
          <a:lstStyle/>
          <a:p>
            <a:endParaRPr lang="en-IN"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protected</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void</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send_click</a:t>
            </a:r>
            <a:r>
              <a:rPr lang="en-US" sz="1200" dirty="0">
                <a:solidFill>
                  <a:srgbClr val="000000"/>
                </a:solidFill>
                <a:latin typeface="Cascadia Mono" panose="020B0609020000020004" pitchFamily="49" charset="0"/>
              </a:rPr>
              <a:t>(</a:t>
            </a:r>
            <a:r>
              <a:rPr lang="en-US" sz="1200" dirty="0">
                <a:solidFill>
                  <a:srgbClr val="0000FF"/>
                </a:solidFill>
                <a:latin typeface="Cascadia Mono" panose="020B0609020000020004" pitchFamily="49" charset="0"/>
              </a:rPr>
              <a:t>object</a:t>
            </a:r>
            <a:r>
              <a:rPr lang="en-US" sz="1200" dirty="0">
                <a:solidFill>
                  <a:srgbClr val="000000"/>
                </a:solidFill>
                <a:latin typeface="Cascadia Mono" panose="020B0609020000020004" pitchFamily="49" charset="0"/>
              </a:rPr>
              <a:t> sender, </a:t>
            </a:r>
            <a:r>
              <a:rPr lang="en-US" sz="1200" dirty="0" err="1">
                <a:solidFill>
                  <a:srgbClr val="000000"/>
                </a:solidFill>
                <a:latin typeface="Cascadia Mono" panose="020B0609020000020004" pitchFamily="49" charset="0"/>
              </a:rPr>
              <a:t>EventArgs</a:t>
            </a:r>
            <a:r>
              <a:rPr lang="en-US" sz="1200" dirty="0">
                <a:solidFill>
                  <a:srgbClr val="000000"/>
                </a:solidFill>
                <a:latin typeface="Cascadia Mono" panose="020B0609020000020004" pitchFamily="49" charset="0"/>
              </a:rPr>
              <a:t> e)</a:t>
            </a:r>
          </a:p>
          <a:p>
            <a:r>
              <a:rPr lang="en-IN" sz="1200" dirty="0">
                <a:solidFill>
                  <a:srgbClr val="000000"/>
                </a:solidFill>
                <a:latin typeface="Cascadia Mono" panose="020B0609020000020004" pitchFamily="49" charset="0"/>
              </a:rPr>
              <a:t>        {</a:t>
            </a: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try</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MailMessage</a:t>
            </a:r>
            <a:r>
              <a:rPr lang="en-IN" sz="1200" dirty="0">
                <a:solidFill>
                  <a:srgbClr val="000000"/>
                </a:solidFill>
                <a:latin typeface="Cascadia Mono" panose="020B0609020000020004" pitchFamily="49" charset="0"/>
              </a:rPr>
              <a:t> message = </a:t>
            </a:r>
            <a:r>
              <a:rPr lang="en-IN" sz="1200" dirty="0">
                <a:solidFill>
                  <a:srgbClr val="0000FF"/>
                </a:solidFill>
                <a:latin typeface="Cascadia Mono" panose="020B0609020000020004" pitchFamily="49" charset="0"/>
              </a:rPr>
              <a:t>new</a:t>
            </a:r>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MailMessage</a:t>
            </a:r>
            <a:r>
              <a:rPr lang="en-IN" sz="1200" dirty="0">
                <a:solidFill>
                  <a:srgbClr val="000000"/>
                </a:solidFill>
                <a:latin typeface="Cascadia Mono" panose="020B0609020000020004" pitchFamily="49" charset="0"/>
              </a:rPr>
              <a:t>(</a:t>
            </a:r>
            <a:r>
              <a:rPr lang="en-IN" sz="1200" dirty="0" err="1">
                <a:solidFill>
                  <a:srgbClr val="000000"/>
                </a:solidFill>
                <a:latin typeface="Cascadia Mono" panose="020B0609020000020004" pitchFamily="49" charset="0"/>
              </a:rPr>
              <a:t>from.Text,to.Text</a:t>
            </a:r>
            <a:r>
              <a:rPr lang="en-IN" sz="1200" dirty="0">
                <a:solidFill>
                  <a:srgbClr val="000000"/>
                </a:solidFill>
                <a:latin typeface="Cascadia Mono" panose="020B0609020000020004" pitchFamily="49" charset="0"/>
              </a:rPr>
              <a:t>);</a:t>
            </a: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message.Subject</a:t>
            </a:r>
            <a:r>
              <a:rPr lang="en-IN" sz="1200" dirty="0">
                <a:solidFill>
                  <a:srgbClr val="000000"/>
                </a:solidFill>
                <a:latin typeface="Cascadia Mono" panose="020B0609020000020004" pitchFamily="49" charset="0"/>
              </a:rPr>
              <a:t> = </a:t>
            </a:r>
            <a:r>
              <a:rPr lang="en-IN" sz="1200" dirty="0" err="1">
                <a:solidFill>
                  <a:srgbClr val="000000"/>
                </a:solidFill>
                <a:latin typeface="Cascadia Mono" panose="020B0609020000020004" pitchFamily="49" charset="0"/>
              </a:rPr>
              <a:t>subject.Text.Trim</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message.Body</a:t>
            </a:r>
            <a:r>
              <a:rPr lang="en-IN" sz="1200" dirty="0">
                <a:solidFill>
                  <a:srgbClr val="000000"/>
                </a:solidFill>
                <a:latin typeface="Cascadia Mono" panose="020B0609020000020004" pitchFamily="49" charset="0"/>
              </a:rPr>
              <a:t> = </a:t>
            </a:r>
            <a:r>
              <a:rPr lang="en-IN" sz="1200" dirty="0" err="1">
                <a:solidFill>
                  <a:srgbClr val="000000"/>
                </a:solidFill>
                <a:latin typeface="Cascadia Mono" panose="020B0609020000020004" pitchFamily="49" charset="0"/>
              </a:rPr>
              <a:t>body.Text.Trim</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if</a:t>
            </a:r>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upload.HasFile</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HttpFileCollection</a:t>
            </a:r>
            <a:r>
              <a:rPr lang="en-IN" sz="1200" dirty="0">
                <a:solidFill>
                  <a:srgbClr val="000000"/>
                </a:solidFill>
                <a:latin typeface="Cascadia Mono" panose="020B0609020000020004" pitchFamily="49" charset="0"/>
              </a:rPr>
              <a:t> fc = </a:t>
            </a:r>
            <a:r>
              <a:rPr lang="en-IN" sz="1200" dirty="0" err="1">
                <a:solidFill>
                  <a:srgbClr val="000000"/>
                </a:solidFill>
                <a:latin typeface="Cascadia Mono" panose="020B0609020000020004" pitchFamily="49" charset="0"/>
              </a:rPr>
              <a:t>Request.Files</a:t>
            </a:r>
            <a:r>
              <a:rPr lang="en-IN" sz="1200" dirty="0">
                <a:solidFill>
                  <a:srgbClr val="000000"/>
                </a:solidFill>
                <a:latin typeface="Cascadia Mono" panose="020B0609020000020004" pitchFamily="49" charset="0"/>
              </a:rPr>
              <a:t>;</a:t>
            </a:r>
          </a:p>
          <a:p>
            <a:r>
              <a:rPr lang="nn-NO" sz="1200" dirty="0">
                <a:solidFill>
                  <a:srgbClr val="000000"/>
                </a:solidFill>
                <a:latin typeface="Cascadia Mono" panose="020B0609020000020004" pitchFamily="49" charset="0"/>
              </a:rPr>
              <a:t>                    </a:t>
            </a:r>
            <a:r>
              <a:rPr lang="nn-NO" sz="1200" dirty="0">
                <a:solidFill>
                  <a:srgbClr val="0000FF"/>
                </a:solidFill>
                <a:latin typeface="Cascadia Mono" panose="020B0609020000020004" pitchFamily="49" charset="0"/>
              </a:rPr>
              <a:t>for</a:t>
            </a:r>
            <a:r>
              <a:rPr lang="nn-NO" sz="1200" dirty="0">
                <a:solidFill>
                  <a:srgbClr val="000000"/>
                </a:solidFill>
                <a:latin typeface="Cascadia Mono" panose="020B0609020000020004" pitchFamily="49" charset="0"/>
              </a:rPr>
              <a:t> (</a:t>
            </a:r>
            <a:r>
              <a:rPr lang="nn-NO" sz="1200" dirty="0">
                <a:solidFill>
                  <a:srgbClr val="0000FF"/>
                </a:solidFill>
                <a:latin typeface="Cascadia Mono" panose="020B0609020000020004" pitchFamily="49" charset="0"/>
              </a:rPr>
              <a:t>int</a:t>
            </a:r>
            <a:r>
              <a:rPr lang="nn-NO" sz="1200" dirty="0">
                <a:solidFill>
                  <a:srgbClr val="000000"/>
                </a:solidFill>
                <a:latin typeface="Cascadia Mono" panose="020B0609020000020004" pitchFamily="49" charset="0"/>
              </a:rPr>
              <a:t> i = 0; i &lt;= fc.Count - 1; i++)</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HttpPostedFile</a:t>
            </a:r>
            <a:r>
              <a:rPr lang="en-IN" sz="1200" dirty="0">
                <a:solidFill>
                  <a:srgbClr val="000000"/>
                </a:solidFill>
                <a:latin typeface="Cascadia Mono" panose="020B0609020000020004" pitchFamily="49" charset="0"/>
              </a:rPr>
              <a:t> pf = fc[i];</a:t>
            </a:r>
          </a:p>
          <a:p>
            <a:r>
              <a:rPr lang="en-US" sz="1200" dirty="0">
                <a:solidFill>
                  <a:srgbClr val="000000"/>
                </a:solidFill>
                <a:latin typeface="Cascadia Mono" panose="020B0609020000020004" pitchFamily="49" charset="0"/>
              </a:rPr>
              <a:t>                        Attachment attach = </a:t>
            </a:r>
            <a:r>
              <a:rPr lang="en-US" sz="1200" dirty="0">
                <a:solidFill>
                  <a:srgbClr val="0000FF"/>
                </a:solidFill>
                <a:latin typeface="Cascadia Mono" panose="020B0609020000020004" pitchFamily="49" charset="0"/>
              </a:rPr>
              <a:t>new</a:t>
            </a:r>
            <a:r>
              <a:rPr lang="en-US" sz="1200" dirty="0">
                <a:solidFill>
                  <a:srgbClr val="000000"/>
                </a:solidFill>
                <a:latin typeface="Cascadia Mono" panose="020B0609020000020004" pitchFamily="49" charset="0"/>
              </a:rPr>
              <a:t> Attachment(</a:t>
            </a:r>
            <a:r>
              <a:rPr lang="en-US" sz="1200" dirty="0" err="1">
                <a:solidFill>
                  <a:srgbClr val="000000"/>
                </a:solidFill>
                <a:latin typeface="Cascadia Mono" panose="020B0609020000020004" pitchFamily="49" charset="0"/>
              </a:rPr>
              <a:t>pf.InputStream</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pf.FileName</a:t>
            </a:r>
            <a:r>
              <a:rPr lang="en-US"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message.Attachments.Add</a:t>
            </a:r>
            <a:r>
              <a:rPr lang="en-IN" sz="1200" dirty="0">
                <a:solidFill>
                  <a:srgbClr val="000000"/>
                </a:solidFill>
                <a:latin typeface="Cascadia Mono" panose="020B0609020000020004" pitchFamily="49" charset="0"/>
              </a:rPr>
              <a:t>(attach);</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SmtpClient</a:t>
            </a:r>
            <a:r>
              <a:rPr lang="en-IN" sz="1200" dirty="0">
                <a:solidFill>
                  <a:srgbClr val="000000"/>
                </a:solidFill>
                <a:latin typeface="Cascadia Mono" panose="020B0609020000020004" pitchFamily="49" charset="0"/>
              </a:rPr>
              <a:t> client = </a:t>
            </a:r>
            <a:r>
              <a:rPr lang="en-IN" sz="1200" dirty="0">
                <a:solidFill>
                  <a:srgbClr val="0000FF"/>
                </a:solidFill>
                <a:latin typeface="Cascadia Mono" panose="020B0609020000020004" pitchFamily="49" charset="0"/>
              </a:rPr>
              <a:t>new</a:t>
            </a:r>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SmtpClient</a:t>
            </a:r>
            <a:r>
              <a:rPr lang="en-IN" sz="1200" dirty="0">
                <a:solidFill>
                  <a:srgbClr val="000000"/>
                </a:solidFill>
                <a:latin typeface="Cascadia Mono" panose="020B0609020000020004" pitchFamily="49" charset="0"/>
              </a:rPr>
              <a:t>(</a:t>
            </a:r>
            <a:r>
              <a:rPr lang="en-IN" sz="1200" dirty="0">
                <a:solidFill>
                  <a:srgbClr val="A31515"/>
                </a:solidFill>
                <a:latin typeface="Cascadia Mono" panose="020B0609020000020004" pitchFamily="49" charset="0"/>
              </a:rPr>
              <a:t>"smtp.gmail.com"</a:t>
            </a:r>
            <a:r>
              <a:rPr lang="en-IN" sz="1200" dirty="0">
                <a:solidFill>
                  <a:srgbClr val="000000"/>
                </a:solidFill>
                <a:latin typeface="Cascadia Mono" panose="020B0609020000020004" pitchFamily="49" charset="0"/>
              </a:rPr>
              <a:t>, 587);</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client.EnableSsl</a:t>
            </a:r>
            <a:r>
              <a:rPr lang="en-IN" sz="1200" dirty="0">
                <a:solidFill>
                  <a:srgbClr val="000000"/>
                </a:solidFill>
                <a:latin typeface="Cascadia Mono" panose="020B0609020000020004" pitchFamily="49" charset="0"/>
              </a:rPr>
              <a:t> = </a:t>
            </a:r>
            <a:r>
              <a:rPr lang="en-IN" sz="1200" dirty="0">
                <a:solidFill>
                  <a:srgbClr val="0000FF"/>
                </a:solidFill>
                <a:latin typeface="Cascadia Mono" panose="020B0609020000020004" pitchFamily="49" charset="0"/>
              </a:rPr>
              <a:t>true</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client.DeliveryMethod</a:t>
            </a:r>
            <a:r>
              <a:rPr lang="en-IN" sz="1200" dirty="0">
                <a:solidFill>
                  <a:srgbClr val="000000"/>
                </a:solidFill>
                <a:latin typeface="Cascadia Mono" panose="020B0609020000020004" pitchFamily="49" charset="0"/>
              </a:rPr>
              <a:t> = </a:t>
            </a:r>
            <a:r>
              <a:rPr lang="en-IN" sz="1200" dirty="0" err="1">
                <a:solidFill>
                  <a:srgbClr val="000000"/>
                </a:solidFill>
                <a:latin typeface="Cascadia Mono" panose="020B0609020000020004" pitchFamily="49" charset="0"/>
              </a:rPr>
              <a:t>SmtpDeliveryMethod.Network</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client.UseDefaultCredentials</a:t>
            </a:r>
            <a:r>
              <a:rPr lang="en-IN" sz="1200" dirty="0">
                <a:solidFill>
                  <a:srgbClr val="000000"/>
                </a:solidFill>
                <a:latin typeface="Cascadia Mono" panose="020B0609020000020004" pitchFamily="49" charset="0"/>
              </a:rPr>
              <a:t> = </a:t>
            </a:r>
            <a:r>
              <a:rPr lang="en-IN" sz="1200" dirty="0">
                <a:solidFill>
                  <a:srgbClr val="0000FF"/>
                </a:solidFill>
                <a:latin typeface="Cascadia Mono" panose="020B0609020000020004" pitchFamily="49" charset="0"/>
              </a:rPr>
              <a:t>false</a:t>
            </a:r>
            <a:r>
              <a:rPr lang="en-IN" sz="1200" dirty="0">
                <a:solidFill>
                  <a:srgbClr val="000000"/>
                </a:solidFill>
                <a:latin typeface="Cascadia Mono" panose="020B0609020000020004" pitchFamily="49" charset="0"/>
              </a:rPr>
              <a:t>;</a:t>
            </a:r>
          </a:p>
          <a:p>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client.Credentials</a:t>
            </a:r>
            <a:r>
              <a:rPr lang="en-US" sz="1200" dirty="0">
                <a:solidFill>
                  <a:srgbClr val="000000"/>
                </a:solidFill>
                <a:latin typeface="Cascadia Mono" panose="020B0609020000020004" pitchFamily="49" charset="0"/>
              </a:rPr>
              <a:t> = </a:t>
            </a:r>
            <a:r>
              <a:rPr lang="en-US" sz="1200" dirty="0">
                <a:solidFill>
                  <a:srgbClr val="0000FF"/>
                </a:solidFill>
                <a:latin typeface="Cascadia Mono" panose="020B0609020000020004" pitchFamily="49" charset="0"/>
              </a:rPr>
              <a:t>new</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System.Net.NetworkCredential</a:t>
            </a:r>
            <a:r>
              <a:rPr lang="en-US" sz="1200" dirty="0">
                <a:solidFill>
                  <a:srgbClr val="000000"/>
                </a:solidFill>
                <a:latin typeface="Cascadia Mono" panose="020B0609020000020004" pitchFamily="49" charset="0"/>
              </a:rPr>
              <a:t>(</a:t>
            </a:r>
            <a:r>
              <a:rPr lang="en-US" sz="1200" dirty="0">
                <a:solidFill>
                  <a:srgbClr val="A31515"/>
                </a:solidFill>
                <a:latin typeface="Cascadia Mono" panose="020B0609020000020004" pitchFamily="49" charset="0"/>
              </a:rPr>
              <a:t>"mrsolanki1903@gmail.com"</a:t>
            </a:r>
            <a:r>
              <a:rPr lang="en-US" sz="1200" dirty="0">
                <a:solidFill>
                  <a:srgbClr val="000000"/>
                </a:solidFill>
                <a:latin typeface="Cascadia Mono" panose="020B0609020000020004" pitchFamily="49" charset="0"/>
              </a:rPr>
              <a:t>, </a:t>
            </a:r>
            <a:r>
              <a:rPr lang="en-US" sz="1200" dirty="0">
                <a:solidFill>
                  <a:srgbClr val="A31515"/>
                </a:solidFill>
                <a:latin typeface="Cascadia Mono" panose="020B0609020000020004" pitchFamily="49" charset="0"/>
              </a:rPr>
              <a:t>“16 CHAR CODE"</a:t>
            </a:r>
            <a:r>
              <a:rPr lang="en-US"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client.Send</a:t>
            </a:r>
            <a:r>
              <a:rPr lang="en-IN" sz="1200" dirty="0">
                <a:solidFill>
                  <a:srgbClr val="000000"/>
                </a:solidFill>
                <a:latin typeface="Cascadia Mono" panose="020B0609020000020004" pitchFamily="49" charset="0"/>
              </a:rPr>
              <a:t>(message);</a:t>
            </a:r>
          </a:p>
          <a:p>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status.Text</a:t>
            </a:r>
            <a:r>
              <a:rPr lang="en-US" sz="1200" dirty="0">
                <a:solidFill>
                  <a:srgbClr val="000000"/>
                </a:solidFill>
                <a:latin typeface="Cascadia Mono" panose="020B0609020000020004" pitchFamily="49" charset="0"/>
              </a:rPr>
              <a:t> = </a:t>
            </a:r>
            <a:r>
              <a:rPr lang="en-US" sz="1200" dirty="0">
                <a:solidFill>
                  <a:srgbClr val="A31515"/>
                </a:solidFill>
                <a:latin typeface="Cascadia Mono" panose="020B0609020000020004" pitchFamily="49" charset="0"/>
              </a:rPr>
              <a:t>"message was sent successfully"</a:t>
            </a:r>
            <a:r>
              <a:rPr lang="en-US"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catch</a:t>
            </a:r>
            <a:r>
              <a:rPr lang="en-IN" sz="1200" dirty="0">
                <a:solidFill>
                  <a:srgbClr val="000000"/>
                </a:solidFill>
                <a:latin typeface="Cascadia Mono" panose="020B0609020000020004" pitchFamily="49" charset="0"/>
              </a:rPr>
              <a:t> (Exception ex)</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status.Text</a:t>
            </a:r>
            <a:r>
              <a:rPr lang="en-IN" sz="1200" dirty="0">
                <a:solidFill>
                  <a:srgbClr val="000000"/>
                </a:solidFill>
                <a:latin typeface="Cascadia Mono" panose="020B0609020000020004" pitchFamily="49" charset="0"/>
              </a:rPr>
              <a:t> = </a:t>
            </a:r>
            <a:r>
              <a:rPr lang="en-IN" sz="1200" dirty="0" err="1">
                <a:solidFill>
                  <a:srgbClr val="000000"/>
                </a:solidFill>
                <a:latin typeface="Cascadia Mono" panose="020B0609020000020004" pitchFamily="49" charset="0"/>
              </a:rPr>
              <a:t>ex.StackTrace</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p>
        </p:txBody>
      </p:sp>
    </p:spTree>
    <p:extLst>
      <p:ext uri="{BB962C8B-B14F-4D97-AF65-F5344CB8AC3E}">
        <p14:creationId xmlns:p14="http://schemas.microsoft.com/office/powerpoint/2010/main" val="7573858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8F3F1C-E3CE-458B-3FB4-17AAFF1AF4F8}"/>
              </a:ext>
            </a:extLst>
          </p:cNvPr>
          <p:cNvSpPr txBox="1"/>
          <p:nvPr/>
        </p:nvSpPr>
        <p:spPr>
          <a:xfrm>
            <a:off x="762000" y="1371600"/>
            <a:ext cx="7620000" cy="1384995"/>
          </a:xfrm>
          <a:prstGeom prst="rect">
            <a:avLst/>
          </a:prstGeom>
          <a:noFill/>
        </p:spPr>
        <p:txBody>
          <a:bodyPr wrap="square">
            <a:spAutoFit/>
          </a:bodyPr>
          <a:lstStyle/>
          <a:p>
            <a:endParaRPr lang="en-IN" dirty="0"/>
          </a:p>
          <a:p>
            <a:endParaRPr lang="en-IN" dirty="0"/>
          </a:p>
          <a:p>
            <a:endParaRPr lang="en-IN" dirty="0"/>
          </a:p>
          <a:p>
            <a:r>
              <a:rPr lang="en-IN" dirty="0">
                <a:hlinkClick r:id="rId2"/>
              </a:rPr>
              <a:t>https://www.c-sharpcorner.com/UploadFile/sourabh_mishra1/sending-an-e-mail-using-Asp-Net-with-C-Sharp/</a:t>
            </a:r>
            <a:endParaRPr lang="en-IN" dirty="0"/>
          </a:p>
          <a:p>
            <a:endParaRPr lang="en-IN" dirty="0"/>
          </a:p>
        </p:txBody>
      </p:sp>
    </p:spTree>
    <p:extLst>
      <p:ext uri="{BB962C8B-B14F-4D97-AF65-F5344CB8AC3E}">
        <p14:creationId xmlns:p14="http://schemas.microsoft.com/office/powerpoint/2010/main" val="19658686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EBCA9-A76D-CCAA-A215-CBA024741209}"/>
              </a:ext>
            </a:extLst>
          </p:cNvPr>
          <p:cNvPicPr>
            <a:picLocks noChangeAspect="1"/>
          </p:cNvPicPr>
          <p:nvPr/>
        </p:nvPicPr>
        <p:blipFill>
          <a:blip r:embed="rId2"/>
          <a:stretch>
            <a:fillRect/>
          </a:stretch>
        </p:blipFill>
        <p:spPr>
          <a:xfrm>
            <a:off x="0" y="1295400"/>
            <a:ext cx="9144000" cy="4905375"/>
          </a:xfrm>
          <a:prstGeom prst="rect">
            <a:avLst/>
          </a:prstGeom>
        </p:spPr>
      </p:pic>
    </p:spTree>
    <p:extLst>
      <p:ext uri="{BB962C8B-B14F-4D97-AF65-F5344CB8AC3E}">
        <p14:creationId xmlns:p14="http://schemas.microsoft.com/office/powerpoint/2010/main" val="41628526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E135B-E495-88E3-4814-0A6BD9FDB84E}"/>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2097188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50897-1B13-5F79-59FD-2D42C7255AFA}"/>
              </a:ext>
            </a:extLst>
          </p:cNvPr>
          <p:cNvPicPr>
            <a:picLocks noChangeAspect="1"/>
          </p:cNvPicPr>
          <p:nvPr/>
        </p:nvPicPr>
        <p:blipFill>
          <a:blip r:embed="rId2"/>
          <a:stretch>
            <a:fillRect/>
          </a:stretch>
        </p:blipFill>
        <p:spPr>
          <a:xfrm>
            <a:off x="0" y="976312"/>
            <a:ext cx="9144000" cy="5348288"/>
          </a:xfrm>
          <a:prstGeom prst="rect">
            <a:avLst/>
          </a:prstGeom>
        </p:spPr>
      </p:pic>
    </p:spTree>
    <p:extLst>
      <p:ext uri="{BB962C8B-B14F-4D97-AF65-F5344CB8AC3E}">
        <p14:creationId xmlns:p14="http://schemas.microsoft.com/office/powerpoint/2010/main" val="1730947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6AC98-AA1E-6470-EF04-4790D3637EBE}"/>
              </a:ext>
            </a:extLst>
          </p:cNvPr>
          <p:cNvSpPr txBox="1"/>
          <p:nvPr/>
        </p:nvSpPr>
        <p:spPr>
          <a:xfrm>
            <a:off x="2667000" y="2286000"/>
            <a:ext cx="5105400" cy="954107"/>
          </a:xfrm>
          <a:prstGeom prst="rect">
            <a:avLst/>
          </a:prstGeom>
          <a:noFill/>
        </p:spPr>
        <p:txBody>
          <a:bodyPr wrap="square" rtlCol="0">
            <a:spAutoFit/>
          </a:bodyPr>
          <a:lstStyle/>
          <a:p>
            <a:r>
              <a:rPr lang="en-IN" sz="2800" b="1" dirty="0">
                <a:solidFill>
                  <a:srgbClr val="00B050"/>
                </a:solidFill>
              </a:rPr>
              <a:t>Now, Create a new ASP.NET Web Application</a:t>
            </a:r>
          </a:p>
        </p:txBody>
      </p:sp>
    </p:spTree>
    <p:extLst>
      <p:ext uri="{BB962C8B-B14F-4D97-AF65-F5344CB8AC3E}">
        <p14:creationId xmlns:p14="http://schemas.microsoft.com/office/powerpoint/2010/main" val="2286624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0B9F1-3B8A-DC43-9CDF-637D139700B3}"/>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888506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B85F6F-0422-0759-5795-D5F8C9B908DC}"/>
              </a:ext>
            </a:extLst>
          </p:cNvPr>
          <p:cNvPicPr>
            <a:picLocks noChangeAspect="1"/>
          </p:cNvPicPr>
          <p:nvPr/>
        </p:nvPicPr>
        <p:blipFill>
          <a:blip r:embed="rId2"/>
          <a:stretch>
            <a:fillRect/>
          </a:stretch>
        </p:blipFill>
        <p:spPr>
          <a:xfrm>
            <a:off x="0" y="1219200"/>
            <a:ext cx="9144000" cy="4905375"/>
          </a:xfrm>
          <a:prstGeom prst="rect">
            <a:avLst/>
          </a:prstGeom>
        </p:spPr>
      </p:pic>
    </p:spTree>
    <p:extLst>
      <p:ext uri="{BB962C8B-B14F-4D97-AF65-F5344CB8AC3E}">
        <p14:creationId xmlns:p14="http://schemas.microsoft.com/office/powerpoint/2010/main" val="20640509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0641F5-5596-288B-9B4D-15AAAA83A79D}"/>
              </a:ext>
            </a:extLst>
          </p:cNvPr>
          <p:cNvSpPr txBox="1"/>
          <p:nvPr/>
        </p:nvSpPr>
        <p:spPr>
          <a:xfrm>
            <a:off x="309418" y="1676400"/>
            <a:ext cx="8305800" cy="1323439"/>
          </a:xfrm>
          <a:prstGeom prst="rect">
            <a:avLst/>
          </a:prstGeom>
          <a:noFill/>
        </p:spPr>
        <p:txBody>
          <a:bodyPr wrap="square">
            <a:spAutoFit/>
          </a:bodyPr>
          <a:lstStyle/>
          <a:p>
            <a:pPr algn="just"/>
            <a:r>
              <a:rPr lang="en-US" sz="2000" b="0" i="0" dirty="0">
                <a:solidFill>
                  <a:srgbClr val="212121"/>
                </a:solidFill>
                <a:effectLst/>
                <a:latin typeface="open sans" panose="020B0606030504020204" pitchFamily="34" charset="0"/>
              </a:rPr>
              <a:t>Session is a state management technique that is used to manage the state of a page or control throughout the application. Using the session we can store the value and access it in another page or throughout the application.</a:t>
            </a:r>
            <a:endParaRPr lang="en-IN" sz="2000" dirty="0"/>
          </a:p>
        </p:txBody>
      </p:sp>
      <p:sp>
        <p:nvSpPr>
          <p:cNvPr id="4" name="TextBox 3">
            <a:extLst>
              <a:ext uri="{FF2B5EF4-FFF2-40B4-BE49-F238E27FC236}">
                <a16:creationId xmlns:a16="http://schemas.microsoft.com/office/drawing/2014/main" id="{8C9BA50D-ECE7-CD90-6A44-8888D40C52EE}"/>
              </a:ext>
            </a:extLst>
          </p:cNvPr>
          <p:cNvSpPr txBox="1"/>
          <p:nvPr/>
        </p:nvSpPr>
        <p:spPr>
          <a:xfrm>
            <a:off x="2971800" y="533400"/>
            <a:ext cx="3505200" cy="523220"/>
          </a:xfrm>
          <a:prstGeom prst="rect">
            <a:avLst/>
          </a:prstGeom>
          <a:noFill/>
        </p:spPr>
        <p:txBody>
          <a:bodyPr wrap="square" rtlCol="0">
            <a:spAutoFit/>
          </a:bodyPr>
          <a:lstStyle/>
          <a:p>
            <a:r>
              <a:rPr lang="en-IN" sz="2800" dirty="0"/>
              <a:t>Sessions</a:t>
            </a:r>
          </a:p>
        </p:txBody>
      </p:sp>
    </p:spTree>
    <p:extLst>
      <p:ext uri="{BB962C8B-B14F-4D97-AF65-F5344CB8AC3E}">
        <p14:creationId xmlns:p14="http://schemas.microsoft.com/office/powerpoint/2010/main" val="38121142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B1467-7135-A26E-2BE9-138472CC1DFE}"/>
              </a:ext>
            </a:extLst>
          </p:cNvPr>
          <p:cNvSpPr txBox="1"/>
          <p:nvPr/>
        </p:nvSpPr>
        <p:spPr>
          <a:xfrm>
            <a:off x="209550" y="1447800"/>
            <a:ext cx="8724900" cy="3785652"/>
          </a:xfrm>
          <a:prstGeom prst="rect">
            <a:avLst/>
          </a:prstGeom>
          <a:noFill/>
        </p:spPr>
        <p:txBody>
          <a:bodyPr wrap="square">
            <a:spAutoFit/>
          </a:bodyPr>
          <a:lstStyle/>
          <a:p>
            <a:pPr algn="just"/>
            <a:r>
              <a:rPr lang="en-US" sz="2400" b="0" i="0" dirty="0">
                <a:solidFill>
                  <a:schemeClr val="accent1"/>
                </a:solidFill>
                <a:effectLst/>
                <a:latin typeface="open sans" panose="020B0606030504020204" pitchFamily="34" charset="0"/>
              </a:rPr>
              <a:t>HTTP is a stateless protocol, it means every request is an independent request. </a:t>
            </a:r>
          </a:p>
          <a:p>
            <a:pPr algn="just"/>
            <a:endParaRPr lang="en-US" sz="2400" dirty="0">
              <a:solidFill>
                <a:srgbClr val="212121"/>
              </a:solidFill>
              <a:latin typeface="open sans" panose="020B0606030504020204" pitchFamily="34" charset="0"/>
            </a:endParaRPr>
          </a:p>
          <a:p>
            <a:pPr algn="just"/>
            <a:r>
              <a:rPr lang="en-US" sz="2400" b="0" i="0" dirty="0">
                <a:solidFill>
                  <a:srgbClr val="7030A0"/>
                </a:solidFill>
                <a:effectLst/>
                <a:latin typeface="open sans" panose="020B0606030504020204" pitchFamily="34" charset="0"/>
              </a:rPr>
              <a:t>Browser does not know about previous request and data. So, every previous request data lost and you cannot retrieve previous data. </a:t>
            </a:r>
          </a:p>
          <a:p>
            <a:pPr algn="just"/>
            <a:endParaRPr lang="en-US" sz="2400" dirty="0">
              <a:solidFill>
                <a:srgbClr val="212121"/>
              </a:solidFill>
              <a:latin typeface="open sans" panose="020B0606030504020204" pitchFamily="34" charset="0"/>
            </a:endParaRPr>
          </a:p>
          <a:p>
            <a:pPr algn="just"/>
            <a:r>
              <a:rPr lang="en-US" sz="2400" dirty="0">
                <a:solidFill>
                  <a:srgbClr val="212121"/>
                </a:solidFill>
                <a:latin typeface="open sans" panose="020B0606030504020204" pitchFamily="34" charset="0"/>
              </a:rPr>
              <a:t>U</a:t>
            </a:r>
            <a:r>
              <a:rPr lang="en-US" sz="2400" b="0" i="0" dirty="0">
                <a:solidFill>
                  <a:srgbClr val="212121"/>
                </a:solidFill>
                <a:effectLst/>
                <a:latin typeface="open sans" panose="020B0606030504020204" pitchFamily="34" charset="0"/>
              </a:rPr>
              <a:t>sing the session, </a:t>
            </a:r>
            <a:r>
              <a:rPr lang="en-US" sz="2400" b="0" i="0" dirty="0">
                <a:solidFill>
                  <a:srgbClr val="00B050"/>
                </a:solidFill>
                <a:effectLst/>
                <a:latin typeface="open sans" panose="020B0606030504020204" pitchFamily="34" charset="0"/>
              </a:rPr>
              <a:t>we store the data in session and access it anywhere as per requirement. It provides application level state management.</a:t>
            </a:r>
            <a:endParaRPr lang="en-IN" sz="2400" dirty="0">
              <a:solidFill>
                <a:srgbClr val="00B050"/>
              </a:solidFill>
            </a:endParaRPr>
          </a:p>
        </p:txBody>
      </p:sp>
      <p:sp>
        <p:nvSpPr>
          <p:cNvPr id="4" name="TextBox 3">
            <a:extLst>
              <a:ext uri="{FF2B5EF4-FFF2-40B4-BE49-F238E27FC236}">
                <a16:creationId xmlns:a16="http://schemas.microsoft.com/office/drawing/2014/main" id="{E5EEB404-5F2F-73CF-F998-182CD2DA0711}"/>
              </a:ext>
            </a:extLst>
          </p:cNvPr>
          <p:cNvSpPr txBox="1"/>
          <p:nvPr/>
        </p:nvSpPr>
        <p:spPr>
          <a:xfrm>
            <a:off x="3657600" y="688032"/>
            <a:ext cx="5638800" cy="461665"/>
          </a:xfrm>
          <a:prstGeom prst="rect">
            <a:avLst/>
          </a:prstGeom>
          <a:noFill/>
        </p:spPr>
        <p:txBody>
          <a:bodyPr wrap="square" rtlCol="0">
            <a:spAutoFit/>
          </a:bodyPr>
          <a:lstStyle/>
          <a:p>
            <a:r>
              <a:rPr lang="en-IN" sz="2400" dirty="0">
                <a:solidFill>
                  <a:srgbClr val="C00000"/>
                </a:solidFill>
              </a:rPr>
              <a:t>WHY Sessions?</a:t>
            </a:r>
          </a:p>
        </p:txBody>
      </p:sp>
    </p:spTree>
    <p:extLst>
      <p:ext uri="{BB962C8B-B14F-4D97-AF65-F5344CB8AC3E}">
        <p14:creationId xmlns:p14="http://schemas.microsoft.com/office/powerpoint/2010/main" val="1642424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29516-21C6-7CA1-F038-0B5E9CF01D45}"/>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313317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A2453D-3E59-D732-A182-5EAB499B0099}"/>
              </a:ext>
            </a:extLst>
          </p:cNvPr>
          <p:cNvPicPr>
            <a:picLocks noChangeAspect="1"/>
          </p:cNvPicPr>
          <p:nvPr/>
        </p:nvPicPr>
        <p:blipFill>
          <a:blip r:embed="rId2"/>
          <a:stretch>
            <a:fillRect/>
          </a:stretch>
        </p:blipFill>
        <p:spPr>
          <a:xfrm>
            <a:off x="0" y="257175"/>
            <a:ext cx="9144000" cy="6343650"/>
          </a:xfrm>
          <a:prstGeom prst="rect">
            <a:avLst/>
          </a:prstGeom>
        </p:spPr>
      </p:pic>
    </p:spTree>
    <p:extLst>
      <p:ext uri="{BB962C8B-B14F-4D97-AF65-F5344CB8AC3E}">
        <p14:creationId xmlns:p14="http://schemas.microsoft.com/office/powerpoint/2010/main" val="17503168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9BB0A2-4B81-9548-A9A6-1EC7EBE8F96C}"/>
              </a:ext>
            </a:extLst>
          </p:cNvPr>
          <p:cNvSpPr txBox="1"/>
          <p:nvPr/>
        </p:nvSpPr>
        <p:spPr>
          <a:xfrm>
            <a:off x="152400" y="394692"/>
            <a:ext cx="7924800" cy="6463308"/>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DOCTYPE</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PUBLIC</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"-//W3C//DTD XHTML 1.0 Transitional//EN"</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"http://www.w3.org/TR/xhtml1/DTD/xhtml1-transitional.dtd"&gt;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xmlns</a:t>
            </a:r>
            <a:r>
              <a:rPr lang="en-IN" sz="1800" dirty="0">
                <a:solidFill>
                  <a:srgbClr val="0000FF"/>
                </a:solidFill>
                <a:latin typeface="Cascadia Mono" panose="020B0609020000020004" pitchFamily="49" charset="0"/>
              </a:rPr>
              <a:t>="http://www.w3.org/1999/xhtml"&gt;</a:t>
            </a:r>
            <a:r>
              <a:rPr lang="en-IN" sz="1800" dirty="0">
                <a:solidFill>
                  <a:srgbClr val="000000"/>
                </a:solidFill>
                <a:latin typeface="Cascadia Mono" panose="020B0609020000020004" pitchFamily="49" charset="0"/>
              </a:rPr>
              <a:t>  </a:t>
            </a:r>
          </a:p>
          <a:p>
            <a:r>
              <a:rPr lang="en-US" sz="1800" dirty="0">
                <a:solidFill>
                  <a:srgbClr val="0000FF"/>
                </a:solidFill>
                <a:latin typeface="Cascadia Mono" panose="020B0609020000020004" pitchFamily="49" charset="0"/>
              </a:rPr>
              <a:t>&lt;</a:t>
            </a:r>
            <a:r>
              <a:rPr lang="en-US" sz="1800" dirty="0">
                <a:solidFill>
                  <a:srgbClr val="800000"/>
                </a:solidFill>
                <a:latin typeface="Cascadia Mono" panose="020B0609020000020004" pitchFamily="49" charset="0"/>
              </a:rPr>
              <a:t>head</a:t>
            </a:r>
            <a:r>
              <a:rPr lang="en-US" sz="1800" dirty="0">
                <a:solidFill>
                  <a:srgbClr val="000000"/>
                </a:solidFill>
                <a:latin typeface="Cascadia Mono" panose="020B0609020000020004" pitchFamily="49" charset="0"/>
              </a:rPr>
              <a:t> </a:t>
            </a:r>
            <a:r>
              <a:rPr lang="en-US" sz="1800" dirty="0">
                <a:solidFill>
                  <a:srgbClr val="FF0000"/>
                </a:solidFill>
                <a:latin typeface="Cascadia Mono" panose="020B0609020000020004" pitchFamily="49" charset="0"/>
              </a:rPr>
              <a:t>id</a:t>
            </a:r>
            <a:r>
              <a:rPr lang="en-US" sz="1800" dirty="0">
                <a:solidFill>
                  <a:srgbClr val="0000FF"/>
                </a:solidFill>
                <a:latin typeface="Cascadia Mono" panose="020B0609020000020004" pitchFamily="49" charset="0"/>
              </a:rPr>
              <a:t>="Head1"</a:t>
            </a:r>
            <a:r>
              <a:rPr lang="en-US" sz="1800" dirty="0">
                <a:solidFill>
                  <a:srgbClr val="000000"/>
                </a:solidFill>
                <a:latin typeface="Cascadia Mono" panose="020B0609020000020004" pitchFamily="49" charset="0"/>
              </a:rPr>
              <a:t> </a:t>
            </a:r>
            <a:r>
              <a:rPr lang="en-US" sz="1800" dirty="0" err="1">
                <a:solidFill>
                  <a:srgbClr val="FF0000"/>
                </a:solidFill>
                <a:latin typeface="Cascadia Mono" panose="020B0609020000020004" pitchFamily="49" charset="0"/>
              </a:rPr>
              <a:t>runat</a:t>
            </a:r>
            <a:r>
              <a:rPr lang="en-US" sz="1800" dirty="0">
                <a:solidFill>
                  <a:srgbClr val="0000FF"/>
                </a:solidFill>
                <a:latin typeface="Cascadia Mono" panose="020B0609020000020004" pitchFamily="49" charset="0"/>
              </a:rPr>
              <a:t>="server"&gt;</a:t>
            </a:r>
            <a:r>
              <a:rPr lang="en-US"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head</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body</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form</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="form1"</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div</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User Name:-</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a:t>
            </a:r>
            <a:r>
              <a:rPr lang="en-IN" sz="1800" dirty="0" err="1">
                <a:solidFill>
                  <a:srgbClr val="0000FF"/>
                </a:solidFill>
                <a:latin typeface="Cascadia Mono" panose="020B0609020000020004" pitchFamily="49" charset="0"/>
              </a:rPr>
              <a:t>tbUserName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Password:-</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a:t>
            </a:r>
            <a:r>
              <a:rPr lang="en-IN" sz="1800" dirty="0" err="1">
                <a:solidFill>
                  <a:srgbClr val="0000FF"/>
                </a:solidFill>
                <a:latin typeface="Cascadia Mono" panose="020B0609020000020004" pitchFamily="49" charset="0"/>
              </a:rPr>
              <a:t>tbpwd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Button</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="Button1"</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OnClick</a:t>
            </a:r>
            <a:r>
              <a:rPr lang="en-IN" sz="1800" dirty="0">
                <a:solidFill>
                  <a:srgbClr val="0000FF"/>
                </a:solidFill>
                <a:latin typeface="Cascadia Mono" panose="020B0609020000020004" pitchFamily="49" charset="0"/>
              </a:rPr>
              <a:t>="Button1_Click"</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Text</a:t>
            </a:r>
            <a:r>
              <a:rPr lang="en-IN" sz="1800" dirty="0">
                <a:solidFill>
                  <a:srgbClr val="0000FF"/>
                </a:solidFill>
                <a:latin typeface="Cascadia Mono" panose="020B0609020000020004" pitchFamily="49" charset="0"/>
              </a:rPr>
              <a:t>="Submit"</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div</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form</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body</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endParaRPr lang="en-IN" sz="1800" dirty="0"/>
          </a:p>
        </p:txBody>
      </p:sp>
      <p:sp>
        <p:nvSpPr>
          <p:cNvPr id="4" name="TextBox 3">
            <a:extLst>
              <a:ext uri="{FF2B5EF4-FFF2-40B4-BE49-F238E27FC236}">
                <a16:creationId xmlns:a16="http://schemas.microsoft.com/office/drawing/2014/main" id="{1A81D1BF-4B24-B617-C4B3-E191C1215D86}"/>
              </a:ext>
            </a:extLst>
          </p:cNvPr>
          <p:cNvSpPr txBox="1"/>
          <p:nvPr/>
        </p:nvSpPr>
        <p:spPr>
          <a:xfrm>
            <a:off x="2895600" y="9236"/>
            <a:ext cx="4343400" cy="338554"/>
          </a:xfrm>
          <a:prstGeom prst="rect">
            <a:avLst/>
          </a:prstGeom>
          <a:noFill/>
        </p:spPr>
        <p:txBody>
          <a:bodyPr wrap="square" rtlCol="0">
            <a:spAutoFit/>
          </a:bodyPr>
          <a:lstStyle/>
          <a:p>
            <a:r>
              <a:rPr lang="en-IN" sz="1600" dirty="0"/>
              <a:t>Create a WebForm1 i.e. ogin.aspx</a:t>
            </a:r>
          </a:p>
        </p:txBody>
      </p:sp>
    </p:spTree>
    <p:extLst>
      <p:ext uri="{BB962C8B-B14F-4D97-AF65-F5344CB8AC3E}">
        <p14:creationId xmlns:p14="http://schemas.microsoft.com/office/powerpoint/2010/main" val="8572976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9BB0A2-4B81-9548-A9A6-1EC7EBE8F96C}"/>
              </a:ext>
            </a:extLst>
          </p:cNvPr>
          <p:cNvSpPr txBox="1"/>
          <p:nvPr/>
        </p:nvSpPr>
        <p:spPr>
          <a:xfrm>
            <a:off x="304800" y="609600"/>
            <a:ext cx="7924800" cy="5909310"/>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DOCTYPE</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PUBLIC</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"-//W3C//DTD XHTML 1.0 Transitional//EN"</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"http://www.w3.org/TR/xhtml1/DTD/xhtml1-transitional.dtd"&gt;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xmlns</a:t>
            </a:r>
            <a:r>
              <a:rPr lang="en-IN" sz="1800" dirty="0">
                <a:solidFill>
                  <a:srgbClr val="0000FF"/>
                </a:solidFill>
                <a:latin typeface="Cascadia Mono" panose="020B0609020000020004" pitchFamily="49" charset="0"/>
              </a:rPr>
              <a:t>="http://www.w3.org/1999/xhtml"&gt;</a:t>
            </a:r>
            <a:r>
              <a:rPr lang="en-IN" sz="1800" dirty="0">
                <a:solidFill>
                  <a:srgbClr val="000000"/>
                </a:solidFill>
                <a:latin typeface="Cascadia Mono" panose="020B0609020000020004" pitchFamily="49" charset="0"/>
              </a:rPr>
              <a:t>  </a:t>
            </a:r>
          </a:p>
          <a:p>
            <a:r>
              <a:rPr lang="en-US" sz="1800" dirty="0">
                <a:solidFill>
                  <a:srgbClr val="0000FF"/>
                </a:solidFill>
                <a:latin typeface="Cascadia Mono" panose="020B0609020000020004" pitchFamily="49" charset="0"/>
              </a:rPr>
              <a:t>&lt;</a:t>
            </a:r>
            <a:r>
              <a:rPr lang="en-US" sz="1800" dirty="0">
                <a:solidFill>
                  <a:srgbClr val="800000"/>
                </a:solidFill>
                <a:latin typeface="Cascadia Mono" panose="020B0609020000020004" pitchFamily="49" charset="0"/>
              </a:rPr>
              <a:t>head</a:t>
            </a:r>
            <a:r>
              <a:rPr lang="en-US" sz="1800" dirty="0">
                <a:solidFill>
                  <a:srgbClr val="000000"/>
                </a:solidFill>
                <a:latin typeface="Cascadia Mono" panose="020B0609020000020004" pitchFamily="49" charset="0"/>
              </a:rPr>
              <a:t> </a:t>
            </a:r>
            <a:r>
              <a:rPr lang="en-US" sz="1800" dirty="0">
                <a:solidFill>
                  <a:srgbClr val="FF0000"/>
                </a:solidFill>
                <a:latin typeface="Cascadia Mono" panose="020B0609020000020004" pitchFamily="49" charset="0"/>
              </a:rPr>
              <a:t>id</a:t>
            </a:r>
            <a:r>
              <a:rPr lang="en-US" sz="1800" dirty="0">
                <a:solidFill>
                  <a:srgbClr val="0000FF"/>
                </a:solidFill>
                <a:latin typeface="Cascadia Mono" panose="020B0609020000020004" pitchFamily="49" charset="0"/>
              </a:rPr>
              <a:t>="Head1"</a:t>
            </a:r>
            <a:r>
              <a:rPr lang="en-US" sz="1800" dirty="0">
                <a:solidFill>
                  <a:srgbClr val="000000"/>
                </a:solidFill>
                <a:latin typeface="Cascadia Mono" panose="020B0609020000020004" pitchFamily="49" charset="0"/>
              </a:rPr>
              <a:t> </a:t>
            </a:r>
            <a:r>
              <a:rPr lang="en-US" sz="1800" dirty="0" err="1">
                <a:solidFill>
                  <a:srgbClr val="FF0000"/>
                </a:solidFill>
                <a:latin typeface="Cascadia Mono" panose="020B0609020000020004" pitchFamily="49" charset="0"/>
              </a:rPr>
              <a:t>runat</a:t>
            </a:r>
            <a:r>
              <a:rPr lang="en-US" sz="1800" dirty="0">
                <a:solidFill>
                  <a:srgbClr val="0000FF"/>
                </a:solidFill>
                <a:latin typeface="Cascadia Mono" panose="020B0609020000020004" pitchFamily="49" charset="0"/>
              </a:rPr>
              <a:t>="server"&gt;</a:t>
            </a:r>
            <a:r>
              <a:rPr lang="en-US"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head</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body</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form</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="form1"</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div</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User Name:-</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a:t>
            </a:r>
            <a:r>
              <a:rPr lang="en-IN" sz="1800" dirty="0" err="1">
                <a:solidFill>
                  <a:srgbClr val="0000FF"/>
                </a:solidFill>
                <a:latin typeface="Cascadia Mono" panose="020B0609020000020004" pitchFamily="49" charset="0"/>
              </a:rPr>
              <a:t>tbUserName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Password:-</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a:t>
            </a:r>
            <a:r>
              <a:rPr lang="en-IN" sz="1800" dirty="0" err="1">
                <a:solidFill>
                  <a:srgbClr val="0000FF"/>
                </a:solidFill>
                <a:latin typeface="Cascadia Mono" panose="020B0609020000020004" pitchFamily="49" charset="0"/>
              </a:rPr>
              <a:t>tbpwd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div</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form</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body</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endParaRPr lang="en-IN" dirty="0"/>
          </a:p>
        </p:txBody>
      </p:sp>
      <p:sp>
        <p:nvSpPr>
          <p:cNvPr id="4" name="TextBox 3">
            <a:extLst>
              <a:ext uri="{FF2B5EF4-FFF2-40B4-BE49-F238E27FC236}">
                <a16:creationId xmlns:a16="http://schemas.microsoft.com/office/drawing/2014/main" id="{1A81D1BF-4B24-B617-C4B3-E191C1215D86}"/>
              </a:ext>
            </a:extLst>
          </p:cNvPr>
          <p:cNvSpPr txBox="1"/>
          <p:nvPr/>
        </p:nvSpPr>
        <p:spPr>
          <a:xfrm>
            <a:off x="2400300" y="152400"/>
            <a:ext cx="4343400" cy="338554"/>
          </a:xfrm>
          <a:prstGeom prst="rect">
            <a:avLst/>
          </a:prstGeom>
          <a:noFill/>
        </p:spPr>
        <p:txBody>
          <a:bodyPr wrap="square" rtlCol="0">
            <a:spAutoFit/>
          </a:bodyPr>
          <a:lstStyle/>
          <a:p>
            <a:r>
              <a:rPr lang="en-IN" sz="1600" dirty="0"/>
              <a:t>Create a WebForm2 i.e. Greeting.aspx</a:t>
            </a:r>
          </a:p>
        </p:txBody>
      </p:sp>
    </p:spTree>
    <p:extLst>
      <p:ext uri="{BB962C8B-B14F-4D97-AF65-F5344CB8AC3E}">
        <p14:creationId xmlns:p14="http://schemas.microsoft.com/office/powerpoint/2010/main" val="14266909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C4C10A-F49D-22EE-1DB1-4F693DBD03C8}"/>
              </a:ext>
            </a:extLst>
          </p:cNvPr>
          <p:cNvSpPr txBox="1"/>
          <p:nvPr/>
        </p:nvSpPr>
        <p:spPr>
          <a:xfrm>
            <a:off x="293255" y="1981200"/>
            <a:ext cx="8839200" cy="2246769"/>
          </a:xfrm>
          <a:prstGeom prst="rect">
            <a:avLst/>
          </a:prstGeom>
          <a:noFill/>
        </p:spPr>
        <p:txBody>
          <a:bodyPr wrap="square">
            <a:spAutoFit/>
          </a:bodyPr>
          <a:lstStyle/>
          <a:p>
            <a:r>
              <a:rPr lang="en-US" sz="2000" dirty="0">
                <a:solidFill>
                  <a:srgbClr val="0000FF"/>
                </a:solidFill>
                <a:latin typeface="Cascadia Mono" panose="020B0609020000020004" pitchFamily="49" charset="0"/>
              </a:rPr>
              <a:t>protected</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void</a:t>
            </a:r>
            <a:r>
              <a:rPr lang="en-US" sz="2000" dirty="0">
                <a:solidFill>
                  <a:srgbClr val="000000"/>
                </a:solidFill>
                <a:latin typeface="Cascadia Mono" panose="020B0609020000020004" pitchFamily="49" charset="0"/>
              </a:rPr>
              <a:t> Button1_Click(</a:t>
            </a:r>
            <a:r>
              <a:rPr lang="en-US" sz="2000" dirty="0">
                <a:solidFill>
                  <a:srgbClr val="0000FF"/>
                </a:solidFill>
                <a:latin typeface="Cascadia Mono" panose="020B0609020000020004" pitchFamily="49" charset="0"/>
              </a:rPr>
              <a:t>object</a:t>
            </a:r>
            <a:r>
              <a:rPr lang="en-US" sz="2000" dirty="0">
                <a:solidFill>
                  <a:srgbClr val="000000"/>
                </a:solidFill>
                <a:latin typeface="Cascadia Mono" panose="020B0609020000020004" pitchFamily="49" charset="0"/>
              </a:rPr>
              <a:t> sender, </a:t>
            </a:r>
            <a:r>
              <a:rPr lang="en-US" sz="2000" dirty="0" err="1">
                <a:solidFill>
                  <a:srgbClr val="000000"/>
                </a:solidFill>
                <a:latin typeface="Cascadia Mono" panose="020B0609020000020004" pitchFamily="49" charset="0"/>
              </a:rPr>
              <a:t>EventArgs</a:t>
            </a:r>
            <a:r>
              <a:rPr lang="en-US" sz="2000" dirty="0">
                <a:solidFill>
                  <a:srgbClr val="000000"/>
                </a:solidFill>
                <a:latin typeface="Cascadia Mono" panose="020B0609020000020004" pitchFamily="49" charset="0"/>
              </a:rPr>
              <a:t> e)</a:t>
            </a:r>
          </a:p>
          <a:p>
            <a:r>
              <a:rPr lang="en-IN" sz="2000" dirty="0">
                <a:solidFill>
                  <a:srgbClr val="000000"/>
                </a:solidFill>
                <a:latin typeface="Cascadia Mono" panose="020B0609020000020004" pitchFamily="49" charset="0"/>
              </a:rPr>
              <a:t>        {</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//textbox value is stored in Session  </a:t>
            </a:r>
            <a:endParaRPr lang="en-US" sz="2000" dirty="0">
              <a:solidFill>
                <a:srgbClr val="000000"/>
              </a:solidFill>
              <a:latin typeface="Cascadia Mono" panose="020B0609020000020004" pitchFamily="49" charset="0"/>
            </a:endParaRPr>
          </a:p>
          <a:p>
            <a:r>
              <a:rPr lang="en-IN" sz="2000" dirty="0">
                <a:solidFill>
                  <a:srgbClr val="000000"/>
                </a:solidFill>
                <a:latin typeface="Cascadia Mono" panose="020B0609020000020004" pitchFamily="49" charset="0"/>
              </a:rPr>
              <a:t>            Session[</a:t>
            </a:r>
            <a:r>
              <a:rPr lang="en-IN" sz="2000" dirty="0">
                <a:solidFill>
                  <a:srgbClr val="A31515"/>
                </a:solidFill>
                <a:latin typeface="Cascadia Mono" panose="020B0609020000020004" pitchFamily="49" charset="0"/>
              </a:rPr>
              <a:t>"</a:t>
            </a:r>
            <a:r>
              <a:rPr lang="en-IN" sz="2000" dirty="0" err="1">
                <a:solidFill>
                  <a:srgbClr val="A31515"/>
                </a:solidFill>
                <a:latin typeface="Cascadia Mono" panose="020B0609020000020004" pitchFamily="49" charset="0"/>
              </a:rPr>
              <a:t>UserName</a:t>
            </a:r>
            <a:r>
              <a:rPr lang="en-IN" sz="2000" dirty="0">
                <a:solidFill>
                  <a:srgbClr val="A31515"/>
                </a:solidFill>
                <a:latin typeface="Cascadia Mono" panose="020B0609020000020004" pitchFamily="49" charset="0"/>
              </a:rPr>
              <a:t>"</a:t>
            </a:r>
            <a:r>
              <a:rPr lang="en-IN" sz="2000" dirty="0">
                <a:solidFill>
                  <a:srgbClr val="000000"/>
                </a:solidFill>
                <a:latin typeface="Cascadia Mono" panose="020B0609020000020004" pitchFamily="49" charset="0"/>
              </a:rPr>
              <a:t>] = </a:t>
            </a:r>
            <a:r>
              <a:rPr lang="en-IN" sz="2000" dirty="0" err="1">
                <a:solidFill>
                  <a:srgbClr val="000000"/>
                </a:solidFill>
                <a:latin typeface="Cascadia Mono" panose="020B0609020000020004" pitchFamily="49" charset="0"/>
              </a:rPr>
              <a:t>tbUserName.Text</a:t>
            </a:r>
            <a:r>
              <a:rPr lang="en-IN" sz="2000" dirty="0">
                <a:solidFill>
                  <a:srgbClr val="000000"/>
                </a:solidFill>
                <a:latin typeface="Cascadia Mono" panose="020B0609020000020004" pitchFamily="49" charset="0"/>
              </a:rPr>
              <a:t>;</a:t>
            </a:r>
          </a:p>
          <a:p>
            <a:r>
              <a:rPr lang="en-IN" sz="2000" dirty="0">
                <a:solidFill>
                  <a:srgbClr val="000000"/>
                </a:solidFill>
                <a:latin typeface="Cascadia Mono" panose="020B0609020000020004" pitchFamily="49" charset="0"/>
              </a:rPr>
              <a:t>            Session[</a:t>
            </a:r>
            <a:r>
              <a:rPr lang="en-IN" sz="2000" dirty="0">
                <a:solidFill>
                  <a:srgbClr val="A31515"/>
                </a:solidFill>
                <a:latin typeface="Cascadia Mono" panose="020B0609020000020004" pitchFamily="49" charset="0"/>
              </a:rPr>
              <a:t>"</a:t>
            </a:r>
            <a:r>
              <a:rPr lang="en-IN" sz="2000" dirty="0" err="1">
                <a:solidFill>
                  <a:srgbClr val="A31515"/>
                </a:solidFill>
                <a:latin typeface="Cascadia Mono" panose="020B0609020000020004" pitchFamily="49" charset="0"/>
              </a:rPr>
              <a:t>Pwd</a:t>
            </a:r>
            <a:r>
              <a:rPr lang="en-IN" sz="2000" dirty="0">
                <a:solidFill>
                  <a:srgbClr val="A31515"/>
                </a:solidFill>
                <a:latin typeface="Cascadia Mono" panose="020B0609020000020004" pitchFamily="49" charset="0"/>
              </a:rPr>
              <a:t>"</a:t>
            </a:r>
            <a:r>
              <a:rPr lang="en-IN" sz="2000" dirty="0">
                <a:solidFill>
                  <a:srgbClr val="000000"/>
                </a:solidFill>
                <a:latin typeface="Cascadia Mono" panose="020B0609020000020004" pitchFamily="49" charset="0"/>
              </a:rPr>
              <a:t>] = </a:t>
            </a:r>
            <a:r>
              <a:rPr lang="en-IN" sz="2000" dirty="0" err="1">
                <a:solidFill>
                  <a:srgbClr val="000000"/>
                </a:solidFill>
                <a:latin typeface="Cascadia Mono" panose="020B0609020000020004" pitchFamily="49" charset="0"/>
              </a:rPr>
              <a:t>tbpwd.Text</a:t>
            </a:r>
            <a:r>
              <a:rPr lang="en-IN" sz="2000" dirty="0">
                <a:solidFill>
                  <a:srgbClr val="000000"/>
                </a:solidFill>
                <a:latin typeface="Cascadia Mono" panose="020B0609020000020004" pitchFamily="49" charset="0"/>
              </a:rPr>
              <a:t>;</a:t>
            </a:r>
          </a:p>
          <a:p>
            <a:r>
              <a:rPr lang="en-IN" sz="2000" dirty="0">
                <a:solidFill>
                  <a:srgbClr val="000000"/>
                </a:solidFill>
                <a:latin typeface="Cascadia Mono" panose="020B0609020000020004" pitchFamily="49" charset="0"/>
              </a:rPr>
              <a:t>            </a:t>
            </a:r>
            <a:r>
              <a:rPr lang="en-IN" sz="2000" dirty="0" err="1">
                <a:solidFill>
                  <a:srgbClr val="000000"/>
                </a:solidFill>
                <a:latin typeface="Cascadia Mono" panose="020B0609020000020004" pitchFamily="49" charset="0"/>
              </a:rPr>
              <a:t>Response.Redirect</a:t>
            </a:r>
            <a:r>
              <a:rPr lang="en-IN" sz="2000" dirty="0">
                <a:solidFill>
                  <a:srgbClr val="000000"/>
                </a:solidFill>
                <a:latin typeface="Cascadia Mono" panose="020B0609020000020004" pitchFamily="49" charset="0"/>
              </a:rPr>
              <a:t>(</a:t>
            </a:r>
            <a:r>
              <a:rPr lang="en-IN" sz="2000" dirty="0">
                <a:solidFill>
                  <a:srgbClr val="A31515"/>
                </a:solidFill>
                <a:latin typeface="Cascadia Mono" panose="020B0609020000020004" pitchFamily="49" charset="0"/>
              </a:rPr>
              <a:t>"Greeting.aspx"</a:t>
            </a:r>
            <a:r>
              <a:rPr lang="en-IN" sz="2000" dirty="0">
                <a:solidFill>
                  <a:srgbClr val="000000"/>
                </a:solidFill>
                <a:latin typeface="Cascadia Mono" panose="020B0609020000020004" pitchFamily="49" charset="0"/>
              </a:rPr>
              <a:t>);</a:t>
            </a:r>
          </a:p>
          <a:p>
            <a:r>
              <a:rPr lang="en-IN" sz="2000" dirty="0">
                <a:solidFill>
                  <a:srgbClr val="000000"/>
                </a:solidFill>
                <a:latin typeface="Cascadia Mono" panose="020B0609020000020004" pitchFamily="49" charset="0"/>
              </a:rPr>
              <a:t>        }</a:t>
            </a:r>
            <a:endParaRPr lang="en-IN" sz="2000" dirty="0"/>
          </a:p>
        </p:txBody>
      </p:sp>
      <p:sp>
        <p:nvSpPr>
          <p:cNvPr id="4" name="TextBox 3">
            <a:extLst>
              <a:ext uri="{FF2B5EF4-FFF2-40B4-BE49-F238E27FC236}">
                <a16:creationId xmlns:a16="http://schemas.microsoft.com/office/drawing/2014/main" id="{974AA492-CC6B-8BE7-7963-D520C9203AF4}"/>
              </a:ext>
            </a:extLst>
          </p:cNvPr>
          <p:cNvSpPr txBox="1"/>
          <p:nvPr/>
        </p:nvSpPr>
        <p:spPr>
          <a:xfrm>
            <a:off x="826655" y="533400"/>
            <a:ext cx="7772400" cy="646331"/>
          </a:xfrm>
          <a:prstGeom prst="rect">
            <a:avLst/>
          </a:prstGeom>
          <a:noFill/>
        </p:spPr>
        <p:txBody>
          <a:bodyPr wrap="square" rtlCol="0">
            <a:spAutoFit/>
          </a:bodyPr>
          <a:lstStyle/>
          <a:p>
            <a:r>
              <a:rPr lang="en-IN" sz="1800" dirty="0"/>
              <a:t>Create Session in </a:t>
            </a:r>
            <a:r>
              <a:rPr lang="en-IN" sz="1800" dirty="0" err="1"/>
              <a:t>Login.aspx.cs</a:t>
            </a:r>
            <a:r>
              <a:rPr lang="en-IN" sz="1800" dirty="0"/>
              <a:t> file’s Butoon1_Click() event and redirect to “Greeting.aspx “</a:t>
            </a:r>
          </a:p>
        </p:txBody>
      </p:sp>
    </p:spTree>
    <p:extLst>
      <p:ext uri="{BB962C8B-B14F-4D97-AF65-F5344CB8AC3E}">
        <p14:creationId xmlns:p14="http://schemas.microsoft.com/office/powerpoint/2010/main" val="20137698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AA492-CC6B-8BE7-7963-D520C9203AF4}"/>
              </a:ext>
            </a:extLst>
          </p:cNvPr>
          <p:cNvSpPr txBox="1"/>
          <p:nvPr/>
        </p:nvSpPr>
        <p:spPr>
          <a:xfrm>
            <a:off x="826655" y="533400"/>
            <a:ext cx="7772400" cy="369332"/>
          </a:xfrm>
          <a:prstGeom prst="rect">
            <a:avLst/>
          </a:prstGeom>
          <a:noFill/>
        </p:spPr>
        <p:txBody>
          <a:bodyPr wrap="square" rtlCol="0">
            <a:spAutoFit/>
          </a:bodyPr>
          <a:lstStyle/>
          <a:p>
            <a:r>
              <a:rPr lang="en-IN" sz="1800" dirty="0"/>
              <a:t>Retrieve session data in </a:t>
            </a:r>
            <a:r>
              <a:rPr lang="en-IN" sz="1800" dirty="0" err="1"/>
              <a:t>Load_Page</a:t>
            </a:r>
            <a:r>
              <a:rPr lang="en-IN" sz="1800" dirty="0"/>
              <a:t>() of </a:t>
            </a:r>
            <a:r>
              <a:rPr lang="en-IN" sz="1800" dirty="0" err="1"/>
              <a:t>Greeting.aspx.cs</a:t>
            </a:r>
            <a:r>
              <a:rPr lang="en-IN" sz="1800" dirty="0"/>
              <a:t> file</a:t>
            </a:r>
          </a:p>
        </p:txBody>
      </p:sp>
      <p:sp>
        <p:nvSpPr>
          <p:cNvPr id="5" name="TextBox 4">
            <a:extLst>
              <a:ext uri="{FF2B5EF4-FFF2-40B4-BE49-F238E27FC236}">
                <a16:creationId xmlns:a16="http://schemas.microsoft.com/office/drawing/2014/main" id="{E1FCE935-3502-7B4D-E3FB-86B10EF5FC41}"/>
              </a:ext>
            </a:extLst>
          </p:cNvPr>
          <p:cNvSpPr txBox="1"/>
          <p:nvPr/>
        </p:nvSpPr>
        <p:spPr>
          <a:xfrm>
            <a:off x="228600" y="1446150"/>
            <a:ext cx="8686800" cy="3693319"/>
          </a:xfrm>
          <a:prstGeom prst="rect">
            <a:avLst/>
          </a:prstGeom>
          <a:noFill/>
        </p:spPr>
        <p:txBody>
          <a:bodyPr wrap="square">
            <a:spAutoFit/>
          </a:bodyPr>
          <a:lstStyle/>
          <a:p>
            <a:r>
              <a:rPr lang="en-US" sz="1800" dirty="0">
                <a:solidFill>
                  <a:srgbClr val="0000FF"/>
                </a:solidFill>
                <a:latin typeface="Cascadia Mono" panose="020B0609020000020004" pitchFamily="49" charset="0"/>
              </a:rPr>
              <a:t>protected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Page_Load</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//Session value is assign on the text box  </a:t>
            </a:r>
            <a:endParaRPr lang="en-US"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if</a:t>
            </a:r>
            <a:r>
              <a:rPr lang="en-IN" sz="1800" dirty="0">
                <a:solidFill>
                  <a:srgbClr val="000000"/>
                </a:solidFill>
                <a:latin typeface="Cascadia Mono" panose="020B0609020000020004" pitchFamily="49" charset="0"/>
              </a:rPr>
              <a:t> (Session[</a:t>
            </a:r>
            <a:r>
              <a:rPr lang="en-IN" sz="1800" dirty="0">
                <a:solidFill>
                  <a:srgbClr val="A31515"/>
                </a:solidFill>
                <a:latin typeface="Cascadia Mono" panose="020B0609020000020004" pitchFamily="49" charset="0"/>
              </a:rPr>
              <a:t>"</a:t>
            </a:r>
            <a:r>
              <a:rPr lang="en-IN" sz="1800" dirty="0" err="1">
                <a:solidFill>
                  <a:srgbClr val="A31515"/>
                </a:solidFill>
                <a:latin typeface="Cascadia Mono" panose="020B0609020000020004" pitchFamily="49" charset="0"/>
              </a:rPr>
              <a:t>UserName</a:t>
            </a:r>
            <a:r>
              <a:rPr lang="en-IN" sz="1800" dirty="0">
                <a:solidFill>
                  <a:srgbClr val="A31515"/>
                </a:solidFill>
                <a:latin typeface="Cascadia Mono" panose="020B0609020000020004" pitchFamily="49" charset="0"/>
              </a:rPr>
              <a:t>"</a:t>
            </a:r>
            <a:r>
              <a:rPr lang="en-IN" sz="1800" dirty="0">
                <a:solidFill>
                  <a:srgbClr val="000000"/>
                </a:solidFill>
                <a:latin typeface="Cascadia Mono" panose="020B0609020000020004" pitchFamily="49" charset="0"/>
              </a:rPr>
              <a:t>] != </a:t>
            </a:r>
            <a:r>
              <a:rPr lang="en-IN" sz="1800" dirty="0">
                <a:solidFill>
                  <a:srgbClr val="0000FF"/>
                </a:solidFill>
                <a:latin typeface="Cascadia Mono" panose="020B0609020000020004" pitchFamily="49" charset="0"/>
              </a:rPr>
              <a:t>null</a:t>
            </a:r>
            <a:r>
              <a:rPr lang="en-IN" sz="1800" dirty="0">
                <a:solidFill>
                  <a:srgbClr val="000000"/>
                </a:solidFill>
                <a:latin typeface="Cascadia Mono" panose="020B0609020000020004" pitchFamily="49" charset="0"/>
              </a:rPr>
              <a:t>)</a:t>
            </a: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tbUserName.Text</a:t>
            </a:r>
            <a:r>
              <a:rPr lang="en-US" sz="1800" dirty="0">
                <a:solidFill>
                  <a:srgbClr val="000000"/>
                </a:solidFill>
                <a:latin typeface="Cascadia Mono" panose="020B0609020000020004" pitchFamily="49" charset="0"/>
              </a:rPr>
              <a:t> = Session[</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UserName</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ToString</a:t>
            </a:r>
            <a:r>
              <a:rPr lang="en-US" sz="1800" dirty="0">
                <a:solidFill>
                  <a:srgbClr val="000000"/>
                </a:solidFill>
                <a:latin typeface="Cascadia Mono" panose="020B0609020000020004" pitchFamily="49" charset="0"/>
              </a:rPr>
              <a:t>();</a:t>
            </a:r>
          </a:p>
          <a:p>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if</a:t>
            </a:r>
            <a:r>
              <a:rPr lang="en-IN" sz="1800" dirty="0">
                <a:solidFill>
                  <a:srgbClr val="000000"/>
                </a:solidFill>
                <a:latin typeface="Cascadia Mono" panose="020B0609020000020004" pitchFamily="49" charset="0"/>
              </a:rPr>
              <a:t> (Session[</a:t>
            </a:r>
            <a:r>
              <a:rPr lang="en-IN" sz="1800" dirty="0">
                <a:solidFill>
                  <a:srgbClr val="A31515"/>
                </a:solidFill>
                <a:latin typeface="Cascadia Mono" panose="020B0609020000020004" pitchFamily="49" charset="0"/>
              </a:rPr>
              <a:t>"</a:t>
            </a:r>
            <a:r>
              <a:rPr lang="en-IN" sz="1800" dirty="0" err="1">
                <a:solidFill>
                  <a:srgbClr val="A31515"/>
                </a:solidFill>
                <a:latin typeface="Cascadia Mono" panose="020B0609020000020004" pitchFamily="49" charset="0"/>
              </a:rPr>
              <a:t>Pwd</a:t>
            </a:r>
            <a:r>
              <a:rPr lang="en-IN" sz="1800" dirty="0">
                <a:solidFill>
                  <a:srgbClr val="A31515"/>
                </a:solidFill>
                <a:latin typeface="Cascadia Mono" panose="020B0609020000020004" pitchFamily="49" charset="0"/>
              </a:rPr>
              <a:t>"</a:t>
            </a:r>
            <a:r>
              <a:rPr lang="en-IN" sz="1800" dirty="0">
                <a:solidFill>
                  <a:srgbClr val="000000"/>
                </a:solidFill>
                <a:latin typeface="Cascadia Mono" panose="020B0609020000020004" pitchFamily="49" charset="0"/>
              </a:rPr>
              <a:t>] != </a:t>
            </a:r>
            <a:r>
              <a:rPr lang="en-IN" sz="1800" dirty="0">
                <a:solidFill>
                  <a:srgbClr val="0000FF"/>
                </a:solidFill>
                <a:latin typeface="Cascadia Mono" panose="020B0609020000020004" pitchFamily="49" charset="0"/>
              </a:rPr>
              <a:t>null</a:t>
            </a:r>
            <a:r>
              <a:rPr lang="en-IN" sz="1800" dirty="0">
                <a:solidFill>
                  <a:srgbClr val="000000"/>
                </a:solidFill>
                <a:latin typeface="Cascadia Mono" panose="020B0609020000020004" pitchFamily="49" charset="0"/>
              </a:rPr>
              <a:t>)</a:t>
            </a: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tbpwd.Text</a:t>
            </a:r>
            <a:r>
              <a:rPr lang="en-US" sz="1800" dirty="0">
                <a:solidFill>
                  <a:srgbClr val="000000"/>
                </a:solidFill>
                <a:latin typeface="Cascadia Mono" panose="020B0609020000020004" pitchFamily="49" charset="0"/>
              </a:rPr>
              <a:t> = Session[</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Pwd</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ToString</a:t>
            </a:r>
            <a:r>
              <a:rPr lang="en-US" sz="1800" dirty="0">
                <a:solidFill>
                  <a:srgbClr val="000000"/>
                </a:solidFill>
                <a:latin typeface="Cascadia Mono" panose="020B0609020000020004" pitchFamily="49" charset="0"/>
              </a:rPr>
              <a:t>();</a:t>
            </a:r>
          </a:p>
          <a:p>
            <a:r>
              <a:rPr lang="en-IN" sz="1800" dirty="0">
                <a:solidFill>
                  <a:srgbClr val="000000"/>
                </a:solidFill>
                <a:latin typeface="Cascadia Mono" panose="020B0609020000020004" pitchFamily="49" charset="0"/>
              </a:rPr>
              <a:t>            }</a:t>
            </a:r>
          </a:p>
          <a:p>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endParaRPr lang="en-IN" sz="1800" dirty="0"/>
          </a:p>
        </p:txBody>
      </p:sp>
    </p:spTree>
    <p:extLst>
      <p:ext uri="{BB962C8B-B14F-4D97-AF65-F5344CB8AC3E}">
        <p14:creationId xmlns:p14="http://schemas.microsoft.com/office/powerpoint/2010/main" val="3873100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FB24BF-753F-E540-EEDA-1B8CA97EEEBA}"/>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3494017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4DB25-3B2A-4BAF-2E2E-430D32B5D3F9}"/>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7175226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BCA85-9D2D-05BA-D3B0-1C7EE972C8D5}"/>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713178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1929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87F40E-B376-6B05-EBED-85596C5C20C3}"/>
              </a:ext>
            </a:extLst>
          </p:cNvPr>
          <p:cNvSpPr txBox="1"/>
          <p:nvPr/>
        </p:nvSpPr>
        <p:spPr>
          <a:xfrm>
            <a:off x="3352800" y="777551"/>
            <a:ext cx="3124200" cy="461665"/>
          </a:xfrm>
          <a:prstGeom prst="rect">
            <a:avLst/>
          </a:prstGeom>
          <a:noFill/>
        </p:spPr>
        <p:txBody>
          <a:bodyPr wrap="square" rtlCol="0">
            <a:spAutoFit/>
          </a:bodyPr>
          <a:lstStyle/>
          <a:p>
            <a:r>
              <a:rPr lang="en-IN" sz="2400" b="1" dirty="0"/>
              <a:t>Home.aspx</a:t>
            </a:r>
          </a:p>
        </p:txBody>
      </p:sp>
      <p:pic>
        <p:nvPicPr>
          <p:cNvPr id="6" name="Picture 5">
            <a:extLst>
              <a:ext uri="{FF2B5EF4-FFF2-40B4-BE49-F238E27FC236}">
                <a16:creationId xmlns:a16="http://schemas.microsoft.com/office/drawing/2014/main" id="{418BDBEE-ABB0-9911-AF5C-0A3504FD3539}"/>
              </a:ext>
            </a:extLst>
          </p:cNvPr>
          <p:cNvPicPr>
            <a:picLocks noChangeAspect="1"/>
          </p:cNvPicPr>
          <p:nvPr/>
        </p:nvPicPr>
        <p:blipFill rotWithShape="1">
          <a:blip r:embed="rId2"/>
          <a:srcRect t="14815" r="27500" b="42222"/>
          <a:stretch/>
        </p:blipFill>
        <p:spPr>
          <a:xfrm>
            <a:off x="457200" y="1194318"/>
            <a:ext cx="8458200" cy="4749282"/>
          </a:xfrm>
          <a:prstGeom prst="rect">
            <a:avLst/>
          </a:prstGeom>
        </p:spPr>
      </p:pic>
    </p:spTree>
    <p:extLst>
      <p:ext uri="{BB962C8B-B14F-4D97-AF65-F5344CB8AC3E}">
        <p14:creationId xmlns:p14="http://schemas.microsoft.com/office/powerpoint/2010/main" val="23541758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75DA9-62AD-5E3F-CEC2-17EA289A7343}"/>
              </a:ext>
            </a:extLst>
          </p:cNvPr>
          <p:cNvPicPr>
            <a:picLocks noChangeAspect="1"/>
          </p:cNvPicPr>
          <p:nvPr/>
        </p:nvPicPr>
        <p:blipFill rotWithShape="1">
          <a:blip r:embed="rId2"/>
          <a:srcRect l="5833" t="7037" r="30833" b="18889"/>
          <a:stretch/>
        </p:blipFill>
        <p:spPr>
          <a:xfrm>
            <a:off x="533400" y="914400"/>
            <a:ext cx="8458200" cy="5638800"/>
          </a:xfrm>
          <a:prstGeom prst="rect">
            <a:avLst/>
          </a:prstGeom>
        </p:spPr>
      </p:pic>
      <p:sp>
        <p:nvSpPr>
          <p:cNvPr id="4" name="TextBox 3">
            <a:extLst>
              <a:ext uri="{FF2B5EF4-FFF2-40B4-BE49-F238E27FC236}">
                <a16:creationId xmlns:a16="http://schemas.microsoft.com/office/drawing/2014/main" id="{97323357-611C-70F0-3F97-B1038B9AC0BC}"/>
              </a:ext>
            </a:extLst>
          </p:cNvPr>
          <p:cNvSpPr txBox="1"/>
          <p:nvPr/>
        </p:nvSpPr>
        <p:spPr>
          <a:xfrm>
            <a:off x="3429000" y="329682"/>
            <a:ext cx="3124200" cy="461665"/>
          </a:xfrm>
          <a:prstGeom prst="rect">
            <a:avLst/>
          </a:prstGeom>
          <a:noFill/>
        </p:spPr>
        <p:txBody>
          <a:bodyPr wrap="square" rtlCol="0">
            <a:spAutoFit/>
          </a:bodyPr>
          <a:lstStyle/>
          <a:p>
            <a:r>
              <a:rPr lang="en-IN" sz="2400" b="1" dirty="0" err="1"/>
              <a:t>Home.aspx.cs</a:t>
            </a:r>
            <a:endParaRPr lang="en-IN" sz="2400" b="1" dirty="0"/>
          </a:p>
        </p:txBody>
      </p:sp>
    </p:spTree>
    <p:extLst>
      <p:ext uri="{BB962C8B-B14F-4D97-AF65-F5344CB8AC3E}">
        <p14:creationId xmlns:p14="http://schemas.microsoft.com/office/powerpoint/2010/main" val="2543761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810A63-89EA-64FF-7973-9D78F7B6836B}"/>
              </a:ext>
            </a:extLst>
          </p:cNvPr>
          <p:cNvPicPr>
            <a:picLocks noChangeAspect="1"/>
          </p:cNvPicPr>
          <p:nvPr/>
        </p:nvPicPr>
        <p:blipFill rotWithShape="1">
          <a:blip r:embed="rId2"/>
          <a:srcRect l="5000" t="10000" r="18333" b="32222"/>
          <a:stretch/>
        </p:blipFill>
        <p:spPr>
          <a:xfrm>
            <a:off x="457200" y="990600"/>
            <a:ext cx="8382000" cy="5410200"/>
          </a:xfrm>
          <a:prstGeom prst="rect">
            <a:avLst/>
          </a:prstGeom>
        </p:spPr>
      </p:pic>
      <p:sp>
        <p:nvSpPr>
          <p:cNvPr id="4" name="TextBox 3">
            <a:extLst>
              <a:ext uri="{FF2B5EF4-FFF2-40B4-BE49-F238E27FC236}">
                <a16:creationId xmlns:a16="http://schemas.microsoft.com/office/drawing/2014/main" id="{9B563E85-1020-A64F-6F85-3EB0698D5D8C}"/>
              </a:ext>
            </a:extLst>
          </p:cNvPr>
          <p:cNvSpPr txBox="1"/>
          <p:nvPr/>
        </p:nvSpPr>
        <p:spPr>
          <a:xfrm>
            <a:off x="3429000" y="329682"/>
            <a:ext cx="3124200" cy="461665"/>
          </a:xfrm>
          <a:prstGeom prst="rect">
            <a:avLst/>
          </a:prstGeom>
          <a:noFill/>
        </p:spPr>
        <p:txBody>
          <a:bodyPr wrap="square" rtlCol="0">
            <a:spAutoFit/>
          </a:bodyPr>
          <a:lstStyle/>
          <a:p>
            <a:r>
              <a:rPr lang="en-IN" sz="2400" b="1" dirty="0"/>
              <a:t>login.aspx</a:t>
            </a:r>
          </a:p>
        </p:txBody>
      </p:sp>
    </p:spTree>
    <p:extLst>
      <p:ext uri="{BB962C8B-B14F-4D97-AF65-F5344CB8AC3E}">
        <p14:creationId xmlns:p14="http://schemas.microsoft.com/office/powerpoint/2010/main" val="3469054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6327F-C155-3B18-5BB9-B8FDB6317773}"/>
              </a:ext>
            </a:extLst>
          </p:cNvPr>
          <p:cNvPicPr>
            <a:picLocks noChangeAspect="1"/>
          </p:cNvPicPr>
          <p:nvPr/>
        </p:nvPicPr>
        <p:blipFill rotWithShape="1">
          <a:blip r:embed="rId2"/>
          <a:srcRect l="5833" t="11481" r="31667" b="17407"/>
          <a:stretch/>
        </p:blipFill>
        <p:spPr>
          <a:xfrm>
            <a:off x="381000" y="1066800"/>
            <a:ext cx="8153400" cy="5486400"/>
          </a:xfrm>
          <a:prstGeom prst="rect">
            <a:avLst/>
          </a:prstGeom>
        </p:spPr>
      </p:pic>
      <p:sp>
        <p:nvSpPr>
          <p:cNvPr id="4" name="TextBox 3">
            <a:extLst>
              <a:ext uri="{FF2B5EF4-FFF2-40B4-BE49-F238E27FC236}">
                <a16:creationId xmlns:a16="http://schemas.microsoft.com/office/drawing/2014/main" id="{EDEAEA3B-C003-83F4-98B0-772A44E61683}"/>
              </a:ext>
            </a:extLst>
          </p:cNvPr>
          <p:cNvSpPr txBox="1"/>
          <p:nvPr/>
        </p:nvSpPr>
        <p:spPr>
          <a:xfrm>
            <a:off x="3429000" y="329682"/>
            <a:ext cx="3124200" cy="461665"/>
          </a:xfrm>
          <a:prstGeom prst="rect">
            <a:avLst/>
          </a:prstGeom>
          <a:noFill/>
        </p:spPr>
        <p:txBody>
          <a:bodyPr wrap="square" rtlCol="0">
            <a:spAutoFit/>
          </a:bodyPr>
          <a:lstStyle/>
          <a:p>
            <a:r>
              <a:rPr lang="en-IN" sz="2400" b="1" dirty="0" err="1"/>
              <a:t>login.aspx.cs</a:t>
            </a:r>
            <a:endParaRPr lang="en-IN" sz="2400" b="1" dirty="0"/>
          </a:p>
        </p:txBody>
      </p:sp>
    </p:spTree>
    <p:extLst>
      <p:ext uri="{BB962C8B-B14F-4D97-AF65-F5344CB8AC3E}">
        <p14:creationId xmlns:p14="http://schemas.microsoft.com/office/powerpoint/2010/main" val="17955894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3A53B-9F87-E04B-A0F9-52F0F9F238D0}"/>
              </a:ext>
            </a:extLst>
          </p:cNvPr>
          <p:cNvSpPr txBox="1"/>
          <p:nvPr/>
        </p:nvSpPr>
        <p:spPr>
          <a:xfrm>
            <a:off x="1143000" y="1905000"/>
            <a:ext cx="7239000" cy="3693319"/>
          </a:xfrm>
          <a:prstGeom prst="rect">
            <a:avLst/>
          </a:prstGeom>
          <a:noFill/>
        </p:spPr>
        <p:txBody>
          <a:bodyPr wrap="square">
            <a:spAutoFit/>
          </a:bodyPr>
          <a:lstStyle/>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sessionState</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timeout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1</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 &lt;/</a:t>
            </a:r>
            <a:r>
              <a:rPr lang="en-IN" sz="1800" dirty="0" err="1">
                <a:solidFill>
                  <a:srgbClr val="A31515"/>
                </a:solidFill>
                <a:latin typeface="Cascadia Mono" panose="020B0609020000020004" pitchFamily="49" charset="0"/>
              </a:rPr>
              <a:t>sessionState</a:t>
            </a:r>
            <a:r>
              <a:rPr lang="en-IN" sz="1800" dirty="0">
                <a:solidFill>
                  <a:srgbClr val="0000FF"/>
                </a:solidFill>
                <a:latin typeface="Cascadia Mono" panose="020B0609020000020004" pitchFamily="49" charset="0"/>
              </a:rPr>
              <a:t>&gt;</a:t>
            </a:r>
          </a:p>
          <a:p>
            <a:endParaRPr lang="en-IN" sz="1800" dirty="0">
              <a:solidFill>
                <a:srgbClr val="0000FF"/>
              </a:solidFill>
              <a:latin typeface="Cascadia Mono" panose="020B0609020000020004" pitchFamily="49" charset="0"/>
            </a:endParaRPr>
          </a:p>
          <a:p>
            <a:endParaRPr lang="en-IN" sz="1800" dirty="0">
              <a:solidFill>
                <a:srgbClr val="0000FF"/>
              </a:solidFill>
              <a:latin typeface="Cascadia Mono" panose="020B0609020000020004" pitchFamily="49" charset="0"/>
            </a:endParaRPr>
          </a:p>
          <a:p>
            <a:endParaRPr lang="en-IN" sz="1800" dirty="0">
              <a:solidFill>
                <a:srgbClr val="0000FF"/>
              </a:solidFill>
              <a:latin typeface="Cascadia Mono" panose="020B0609020000020004" pitchFamily="49" charset="0"/>
            </a:endParaRPr>
          </a:p>
          <a:p>
            <a:r>
              <a:rPr lang="en-IN" sz="1800" dirty="0">
                <a:solidFill>
                  <a:srgbClr val="0000FF"/>
                </a:solidFill>
                <a:latin typeface="Cascadia Mono" panose="020B0609020000020004" pitchFamily="49" charset="0"/>
              </a:rPr>
              <a:t>  </a:t>
            </a:r>
          </a:p>
          <a:p>
            <a:endParaRPr lang="en-IN" sz="1800" dirty="0">
              <a:solidFill>
                <a:srgbClr val="0000FF"/>
              </a:solidFill>
              <a:latin typeface="Cascadia Mono" panose="020B0609020000020004" pitchFamily="49" charset="0"/>
            </a:endParaRPr>
          </a:p>
          <a:p>
            <a:endParaRPr lang="en-IN" sz="1800" dirty="0">
              <a:solidFill>
                <a:srgbClr val="0000FF"/>
              </a:solidFill>
              <a:latin typeface="Cascadia Mono" panose="020B0609020000020004" pitchFamily="49" charset="0"/>
            </a:endParaRPr>
          </a:p>
          <a:p>
            <a:endParaRPr lang="en-IN" sz="1800" dirty="0">
              <a:solidFill>
                <a:srgbClr val="0000FF"/>
              </a:solidFill>
              <a:latin typeface="Cascadia Mono" panose="020B0609020000020004" pitchFamily="49" charset="0"/>
            </a:endParaRPr>
          </a:p>
          <a:p>
            <a:endParaRPr lang="en-IN" sz="1800" dirty="0">
              <a:solidFill>
                <a:srgbClr val="0000FF"/>
              </a:solidFill>
              <a:latin typeface="Cascadia Mono" panose="020B0609020000020004" pitchFamily="49" charset="0"/>
            </a:endParaRPr>
          </a:p>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a:t>
            </a:r>
            <a:endParaRPr lang="en-IN" sz="1800" dirty="0"/>
          </a:p>
        </p:txBody>
      </p:sp>
      <p:sp>
        <p:nvSpPr>
          <p:cNvPr id="4" name="TextBox 3">
            <a:extLst>
              <a:ext uri="{FF2B5EF4-FFF2-40B4-BE49-F238E27FC236}">
                <a16:creationId xmlns:a16="http://schemas.microsoft.com/office/drawing/2014/main" id="{D73C8128-7441-4E68-DD59-3B3EADC6EE4B}"/>
              </a:ext>
            </a:extLst>
          </p:cNvPr>
          <p:cNvSpPr txBox="1"/>
          <p:nvPr/>
        </p:nvSpPr>
        <p:spPr>
          <a:xfrm>
            <a:off x="3429000" y="329682"/>
            <a:ext cx="3124200" cy="461665"/>
          </a:xfrm>
          <a:prstGeom prst="rect">
            <a:avLst/>
          </a:prstGeom>
          <a:noFill/>
        </p:spPr>
        <p:txBody>
          <a:bodyPr wrap="square" rtlCol="0">
            <a:spAutoFit/>
          </a:bodyPr>
          <a:lstStyle/>
          <a:p>
            <a:r>
              <a:rPr lang="en-IN" sz="2400" b="1" dirty="0" err="1"/>
              <a:t>Web.config</a:t>
            </a:r>
            <a:endParaRPr lang="en-IN" sz="2400" b="1" dirty="0"/>
          </a:p>
        </p:txBody>
      </p:sp>
    </p:spTree>
    <p:extLst>
      <p:ext uri="{BB962C8B-B14F-4D97-AF65-F5344CB8AC3E}">
        <p14:creationId xmlns:p14="http://schemas.microsoft.com/office/powerpoint/2010/main" val="8135241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9135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1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8E7091-E70B-C540-FF83-C4D947ED31C4}"/>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24287205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68063-E37D-4D70-1436-D31387250FE6}"/>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TextBox 3">
            <a:extLst>
              <a:ext uri="{FF2B5EF4-FFF2-40B4-BE49-F238E27FC236}">
                <a16:creationId xmlns:a16="http://schemas.microsoft.com/office/drawing/2014/main" id="{158C6609-3500-D9BA-DAD8-32F92063F791}"/>
              </a:ext>
            </a:extLst>
          </p:cNvPr>
          <p:cNvSpPr txBox="1"/>
          <p:nvPr/>
        </p:nvSpPr>
        <p:spPr>
          <a:xfrm>
            <a:off x="3124200" y="304800"/>
            <a:ext cx="3810000" cy="369332"/>
          </a:xfrm>
          <a:prstGeom prst="rect">
            <a:avLst/>
          </a:prstGeom>
          <a:noFill/>
        </p:spPr>
        <p:txBody>
          <a:bodyPr wrap="square" rtlCol="0">
            <a:spAutoFit/>
          </a:bodyPr>
          <a:lstStyle/>
          <a:p>
            <a:r>
              <a:rPr lang="en-IN" sz="1800" b="1" dirty="0"/>
              <a:t>Home.aspx is requested </a:t>
            </a:r>
          </a:p>
        </p:txBody>
      </p:sp>
    </p:spTree>
    <p:extLst>
      <p:ext uri="{BB962C8B-B14F-4D97-AF65-F5344CB8AC3E}">
        <p14:creationId xmlns:p14="http://schemas.microsoft.com/office/powerpoint/2010/main" val="21297762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D307C4-3AAC-D92A-5C0A-DD094356D429}"/>
              </a:ext>
            </a:extLst>
          </p:cNvPr>
          <p:cNvPicPr>
            <a:picLocks noChangeAspect="1"/>
          </p:cNvPicPr>
          <p:nvPr/>
        </p:nvPicPr>
        <p:blipFill>
          <a:blip r:embed="rId2"/>
          <a:stretch>
            <a:fillRect/>
          </a:stretch>
        </p:blipFill>
        <p:spPr>
          <a:xfrm>
            <a:off x="0" y="1000125"/>
            <a:ext cx="9144000" cy="4857750"/>
          </a:xfrm>
          <a:prstGeom prst="rect">
            <a:avLst/>
          </a:prstGeom>
        </p:spPr>
      </p:pic>
      <p:sp>
        <p:nvSpPr>
          <p:cNvPr id="4" name="TextBox 3">
            <a:extLst>
              <a:ext uri="{FF2B5EF4-FFF2-40B4-BE49-F238E27FC236}">
                <a16:creationId xmlns:a16="http://schemas.microsoft.com/office/drawing/2014/main" id="{B21C534F-CC10-0811-E935-8AD83DC45486}"/>
              </a:ext>
            </a:extLst>
          </p:cNvPr>
          <p:cNvSpPr txBox="1"/>
          <p:nvPr/>
        </p:nvSpPr>
        <p:spPr>
          <a:xfrm>
            <a:off x="2895600" y="381000"/>
            <a:ext cx="3810000" cy="369332"/>
          </a:xfrm>
          <a:prstGeom prst="rect">
            <a:avLst/>
          </a:prstGeom>
          <a:noFill/>
        </p:spPr>
        <p:txBody>
          <a:bodyPr wrap="square" rtlCol="0">
            <a:spAutoFit/>
          </a:bodyPr>
          <a:lstStyle/>
          <a:p>
            <a:r>
              <a:rPr lang="en-IN" sz="1800" b="1" dirty="0"/>
              <a:t>Redirected to login form</a:t>
            </a:r>
          </a:p>
        </p:txBody>
      </p:sp>
    </p:spTree>
    <p:extLst>
      <p:ext uri="{BB962C8B-B14F-4D97-AF65-F5344CB8AC3E}">
        <p14:creationId xmlns:p14="http://schemas.microsoft.com/office/powerpoint/2010/main" val="38534907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A384D1-8B60-ECD5-B856-7F98B51FFAD4}"/>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TextBox 3">
            <a:extLst>
              <a:ext uri="{FF2B5EF4-FFF2-40B4-BE49-F238E27FC236}">
                <a16:creationId xmlns:a16="http://schemas.microsoft.com/office/drawing/2014/main" id="{ACAAE18D-58EE-0CC8-EC87-1EEC4576D937}"/>
              </a:ext>
            </a:extLst>
          </p:cNvPr>
          <p:cNvSpPr txBox="1"/>
          <p:nvPr/>
        </p:nvSpPr>
        <p:spPr>
          <a:xfrm>
            <a:off x="2895600" y="381000"/>
            <a:ext cx="3810000" cy="369332"/>
          </a:xfrm>
          <a:prstGeom prst="rect">
            <a:avLst/>
          </a:prstGeom>
          <a:noFill/>
        </p:spPr>
        <p:txBody>
          <a:bodyPr wrap="square" rtlCol="0">
            <a:spAutoFit/>
          </a:bodyPr>
          <a:lstStyle/>
          <a:p>
            <a:r>
              <a:rPr lang="en-IN" sz="1800" b="1" dirty="0"/>
              <a:t>User Login</a:t>
            </a:r>
          </a:p>
        </p:txBody>
      </p:sp>
    </p:spTree>
    <p:extLst>
      <p:ext uri="{BB962C8B-B14F-4D97-AF65-F5344CB8AC3E}">
        <p14:creationId xmlns:p14="http://schemas.microsoft.com/office/powerpoint/2010/main" val="711785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BA88E5-5C93-7F79-7EEE-171ED10DB734}"/>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TextBox 3">
            <a:extLst>
              <a:ext uri="{FF2B5EF4-FFF2-40B4-BE49-F238E27FC236}">
                <a16:creationId xmlns:a16="http://schemas.microsoft.com/office/drawing/2014/main" id="{7FA0DC2A-11A4-CEEE-391D-54AF29369DE7}"/>
              </a:ext>
            </a:extLst>
          </p:cNvPr>
          <p:cNvSpPr txBox="1"/>
          <p:nvPr/>
        </p:nvSpPr>
        <p:spPr>
          <a:xfrm>
            <a:off x="2895600" y="381000"/>
            <a:ext cx="3810000" cy="369332"/>
          </a:xfrm>
          <a:prstGeom prst="rect">
            <a:avLst/>
          </a:prstGeom>
          <a:noFill/>
        </p:spPr>
        <p:txBody>
          <a:bodyPr wrap="square" rtlCol="0">
            <a:spAutoFit/>
          </a:bodyPr>
          <a:lstStyle/>
          <a:p>
            <a:r>
              <a:rPr lang="en-IN" sz="1800" b="1" dirty="0"/>
              <a:t>Login successful</a:t>
            </a:r>
          </a:p>
        </p:txBody>
      </p:sp>
    </p:spTree>
    <p:extLst>
      <p:ext uri="{BB962C8B-B14F-4D97-AF65-F5344CB8AC3E}">
        <p14:creationId xmlns:p14="http://schemas.microsoft.com/office/powerpoint/2010/main" val="17420261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8FF80-65E9-2335-D33A-A9A8A59FDF0F}"/>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TextBox 3">
            <a:extLst>
              <a:ext uri="{FF2B5EF4-FFF2-40B4-BE49-F238E27FC236}">
                <a16:creationId xmlns:a16="http://schemas.microsoft.com/office/drawing/2014/main" id="{B4787C2D-0769-C296-CAC7-7BA1951398B4}"/>
              </a:ext>
            </a:extLst>
          </p:cNvPr>
          <p:cNvSpPr txBox="1"/>
          <p:nvPr/>
        </p:nvSpPr>
        <p:spPr>
          <a:xfrm>
            <a:off x="381000" y="210919"/>
            <a:ext cx="8115300" cy="646331"/>
          </a:xfrm>
          <a:prstGeom prst="rect">
            <a:avLst/>
          </a:prstGeom>
          <a:noFill/>
        </p:spPr>
        <p:txBody>
          <a:bodyPr wrap="square" rtlCol="0">
            <a:spAutoFit/>
          </a:bodyPr>
          <a:lstStyle/>
          <a:p>
            <a:r>
              <a:rPr lang="en-IN" sz="1800" b="1" dirty="0"/>
              <a:t>After 1 minute or pressing “logout” button, the  page is redirected to login form due to session expiration</a:t>
            </a:r>
          </a:p>
        </p:txBody>
      </p:sp>
    </p:spTree>
    <p:extLst>
      <p:ext uri="{BB962C8B-B14F-4D97-AF65-F5344CB8AC3E}">
        <p14:creationId xmlns:p14="http://schemas.microsoft.com/office/powerpoint/2010/main" val="22000476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65282-ADFE-ABF6-C004-F0559279A1E6}"/>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TextBox 3">
            <a:extLst>
              <a:ext uri="{FF2B5EF4-FFF2-40B4-BE49-F238E27FC236}">
                <a16:creationId xmlns:a16="http://schemas.microsoft.com/office/drawing/2014/main" id="{1EA1C6C9-E43B-BD43-1FFB-60F34C6AD84A}"/>
              </a:ext>
            </a:extLst>
          </p:cNvPr>
          <p:cNvSpPr txBox="1"/>
          <p:nvPr/>
        </p:nvSpPr>
        <p:spPr>
          <a:xfrm>
            <a:off x="2743200" y="304800"/>
            <a:ext cx="8115300" cy="369332"/>
          </a:xfrm>
          <a:prstGeom prst="rect">
            <a:avLst/>
          </a:prstGeom>
          <a:noFill/>
        </p:spPr>
        <p:txBody>
          <a:bodyPr wrap="square" rtlCol="0">
            <a:spAutoFit/>
          </a:bodyPr>
          <a:lstStyle/>
          <a:p>
            <a:r>
              <a:rPr lang="en-IN" sz="1800" b="1" dirty="0"/>
              <a:t>Invalid user, you display error page</a:t>
            </a:r>
          </a:p>
        </p:txBody>
      </p:sp>
    </p:spTree>
    <p:extLst>
      <p:ext uri="{BB962C8B-B14F-4D97-AF65-F5344CB8AC3E}">
        <p14:creationId xmlns:p14="http://schemas.microsoft.com/office/powerpoint/2010/main" val="639450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6F7780-9263-D2F4-3011-788B5EA3AEFC}"/>
              </a:ext>
            </a:extLst>
          </p:cNvPr>
          <p:cNvSpPr txBox="1"/>
          <p:nvPr/>
        </p:nvSpPr>
        <p:spPr>
          <a:xfrm>
            <a:off x="914400" y="3061977"/>
            <a:ext cx="8229600" cy="523220"/>
          </a:xfrm>
          <a:prstGeom prst="rect">
            <a:avLst/>
          </a:prstGeom>
          <a:noFill/>
        </p:spPr>
        <p:txBody>
          <a:bodyPr wrap="square">
            <a:spAutoFit/>
          </a:bodyPr>
          <a:lstStyle/>
          <a:p>
            <a:r>
              <a:rPr lang="en-IN" b="1" dirty="0">
                <a:solidFill>
                  <a:srgbClr val="00B050"/>
                </a:solidFill>
              </a:rPr>
              <a:t>Sessions</a:t>
            </a:r>
          </a:p>
          <a:p>
            <a:r>
              <a:rPr lang="en-IN" dirty="0"/>
              <a:t>https://www.c-sharpcorner.com/UploadFile/225740/introduction-of-session-in-Asp-Net/</a:t>
            </a:r>
          </a:p>
        </p:txBody>
      </p:sp>
    </p:spTree>
    <p:extLst>
      <p:ext uri="{BB962C8B-B14F-4D97-AF65-F5344CB8AC3E}">
        <p14:creationId xmlns:p14="http://schemas.microsoft.com/office/powerpoint/2010/main" val="655639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ctrTitle" idx="4294967295"/>
          </p:nvPr>
        </p:nvSpPr>
        <p:spPr>
          <a:xfrm>
            <a:off x="916025" y="968125"/>
            <a:ext cx="5561100" cy="1546500"/>
          </a:xfrm>
          <a:prstGeom prst="rect">
            <a:avLst/>
          </a:prstGeom>
        </p:spPr>
        <p:txBody>
          <a:bodyPr lIns="91425" tIns="91425" rIns="91425" bIns="91425" anchor="b" anchorCtr="0">
            <a:noAutofit/>
          </a:bodyPr>
          <a:lstStyle/>
          <a:p>
            <a:pPr lvl="0" rtl="0">
              <a:spcBef>
                <a:spcPts val="0"/>
              </a:spcBef>
              <a:buNone/>
            </a:pPr>
            <a:r>
              <a:rPr lang="en" sz="6000">
                <a:solidFill>
                  <a:srgbClr val="7ECEFD"/>
                </a:solidFill>
              </a:rPr>
              <a:t>Thanks!</a:t>
            </a:r>
          </a:p>
        </p:txBody>
      </p:sp>
      <p:sp>
        <p:nvSpPr>
          <p:cNvPr id="294" name="Shape 294"/>
          <p:cNvSpPr txBox="1">
            <a:spLocks noGrp="1"/>
          </p:cNvSpPr>
          <p:nvPr>
            <p:ph type="subTitle" idx="4294967295"/>
          </p:nvPr>
        </p:nvSpPr>
        <p:spPr>
          <a:xfrm>
            <a:off x="916025" y="2338950"/>
            <a:ext cx="5561100" cy="1046400"/>
          </a:xfrm>
          <a:prstGeom prst="rect">
            <a:avLst/>
          </a:prstGeom>
        </p:spPr>
        <p:txBody>
          <a:bodyPr lIns="91425" tIns="91425" rIns="91425" bIns="91425" anchor="t" anchorCtr="0">
            <a:noAutofit/>
          </a:bodyPr>
          <a:lstStyle/>
          <a:p>
            <a:pPr lvl="0" rtl="0">
              <a:spcBef>
                <a:spcPts val="0"/>
              </a:spcBef>
              <a:buNone/>
            </a:pPr>
            <a:r>
              <a:rPr lang="en" sz="4800" b="1">
                <a:solidFill>
                  <a:srgbClr val="FFFFFF"/>
                </a:solidFill>
              </a:rPr>
              <a:t>Any questions?</a:t>
            </a:r>
          </a:p>
        </p:txBody>
      </p:sp>
      <p:sp>
        <p:nvSpPr>
          <p:cNvPr id="295" name="Shape 295"/>
          <p:cNvSpPr txBox="1">
            <a:spLocks noGrp="1"/>
          </p:cNvSpPr>
          <p:nvPr>
            <p:ph type="body" idx="4294967295"/>
          </p:nvPr>
        </p:nvSpPr>
        <p:spPr>
          <a:xfrm>
            <a:off x="916025" y="3678675"/>
            <a:ext cx="5561100" cy="1121925"/>
          </a:xfrm>
          <a:prstGeom prst="rect">
            <a:avLst/>
          </a:prstGeom>
        </p:spPr>
        <p:txBody>
          <a:bodyPr lIns="91425" tIns="91425" rIns="91425" bIns="91425" anchor="t" anchorCtr="0">
            <a:noAutofit/>
          </a:bodyPr>
          <a:lstStyle/>
          <a:p>
            <a:pPr lvl="0" rtl="0">
              <a:spcBef>
                <a:spcPts val="0"/>
              </a:spcBef>
              <a:buNone/>
            </a:pPr>
            <a:r>
              <a:rPr lang="en" sz="2400" dirty="0">
                <a:solidFill>
                  <a:srgbClr val="FFFFFF"/>
                </a:solidFill>
              </a:rPr>
              <a:t>You can find me at:</a:t>
            </a:r>
          </a:p>
          <a:p>
            <a:pPr lvl="0" rtl="0">
              <a:spcBef>
                <a:spcPts val="0"/>
              </a:spcBef>
              <a:buNone/>
            </a:pPr>
            <a:r>
              <a:rPr lang="en-US" sz="2400" dirty="0">
                <a:solidFill>
                  <a:srgbClr val="FFFFFF"/>
                </a:solidFill>
              </a:rPr>
              <a:t>m</a:t>
            </a:r>
            <a:r>
              <a:rPr lang="en" sz="2400" dirty="0">
                <a:solidFill>
                  <a:srgbClr val="FFFFFF"/>
                </a:solidFill>
              </a:rPr>
              <a:t>anish_ratilal2002@yahoo.com</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3886200" y="152400"/>
            <a:ext cx="1752600" cy="408709"/>
          </a:xfrm>
          <a:prstGeom prst="rect">
            <a:avLst/>
          </a:prstGeom>
        </p:spPr>
        <p:txBody>
          <a:bodyPr lIns="91425" tIns="91425" rIns="91425" bIns="91425" anchor="b" anchorCtr="0">
            <a:noAutofit/>
          </a:bodyPr>
          <a:lstStyle/>
          <a:p>
            <a:pPr lvl="0" rtl="0">
              <a:spcBef>
                <a:spcPts val="0"/>
              </a:spcBef>
              <a:buNone/>
            </a:pPr>
            <a:r>
              <a:rPr lang="en" sz="2400" b="1" dirty="0">
                <a:solidFill>
                  <a:srgbClr val="C5053C"/>
                </a:solidFill>
              </a:rPr>
              <a:t>Credits</a:t>
            </a:r>
          </a:p>
        </p:txBody>
      </p:sp>
      <p:sp>
        <p:nvSpPr>
          <p:cNvPr id="301" name="Shape 301"/>
          <p:cNvSpPr txBox="1">
            <a:spLocks noGrp="1"/>
          </p:cNvSpPr>
          <p:nvPr>
            <p:ph type="body" idx="1"/>
          </p:nvPr>
        </p:nvSpPr>
        <p:spPr>
          <a:xfrm>
            <a:off x="171375" y="609600"/>
            <a:ext cx="8801250" cy="4114800"/>
          </a:xfrm>
          <a:prstGeom prst="rect">
            <a:avLst/>
          </a:prstGeom>
        </p:spPr>
        <p:txBody>
          <a:bodyPr lIns="91425" tIns="91425" rIns="91425" bIns="91425" anchor="t" anchorCtr="0">
            <a:noAutofit/>
          </a:bodyPr>
          <a:lstStyle/>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https://learn.microsoft.com/en-us/aspnet/web-forms/overview/getting-started/creating-a-basic-web-forms-page</a:t>
            </a:r>
            <a:r>
              <a:rPr lang="en" sz="2000" u="sng" dirty="0">
                <a:solidFill>
                  <a:srgbClr val="6611CC"/>
                </a:solidFill>
                <a:hlinkClick r:id="rId3">
                  <a:extLst>
                    <a:ext uri="{A12FA001-AC4F-418D-AE19-62706E023703}">
                      <ahyp:hlinkClr xmlns:ahyp="http://schemas.microsoft.com/office/drawing/2018/hyperlinkcolor" val="tx"/>
                    </a:ext>
                  </a:extLst>
                </a:hlinkClick>
              </a:rPr>
              <a:t> </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https://www.tutorialride.com/asp-net/asp-net-controls.htm</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https://www.youtube.com/watch?v=exut2zG5GEo&amp;ab_channel=CoderBaba</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https://learn.microsoft.com/en-us/troubleshoot/developer/webapps/aspnet/development/server-controls</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Web API https://www.youtube.com/watch?v=1fmRiELQAfU&amp;ab_channel=Simplilearn</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https://www.aspsnippets.com/Articles/Simple-User-Registration-Form-Example-in-ASPNet.aspx</a:t>
            </a:r>
          </a:p>
          <a:p>
            <a:pPr marL="76200" lvl="0">
              <a:lnSpc>
                <a:spcPct val="115000"/>
              </a:lnSpc>
              <a:buNone/>
            </a:pPr>
            <a:r>
              <a:rPr lang="en-IN" sz="2000" b="1" dirty="0">
                <a:solidFill>
                  <a:srgbClr val="FFC000"/>
                </a:solidFill>
              </a:rPr>
              <a:t>Database Connectivity</a:t>
            </a:r>
            <a:endParaRPr lang="en-IN" sz="2000" b="1" dirty="0">
              <a:solidFill>
                <a:srgbClr val="FFC000"/>
              </a:solidFill>
              <a:hlinkClick r:id="rId3">
                <a:extLst>
                  <a:ext uri="{A12FA001-AC4F-418D-AE19-62706E023703}">
                    <ahyp:hlinkClr xmlns:ahyp="http://schemas.microsoft.com/office/drawing/2018/hyperlinkcolor" val="tx"/>
                  </a:ext>
                </a:extLst>
              </a:hlinkClick>
            </a:endParaRP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https://www.dotnettutorial.co.in/2019/03/registration-form-in-aspnet-with-store-procedure.html</a:t>
            </a:r>
            <a:endParaRPr lang="en" sz="2000" u="sng" dirty="0">
              <a:solidFill>
                <a:srgbClr val="6611CC"/>
              </a:solidFill>
              <a:hlinkClick r:id="rId3">
                <a:extLst>
                  <a:ext uri="{A12FA001-AC4F-418D-AE19-62706E023703}">
                    <ahyp:hlinkClr xmlns:ahyp="http://schemas.microsoft.com/office/drawing/2018/hyperlinkcolor" val="tx"/>
                  </a:ext>
                </a:extLst>
              </a:hlinkClick>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1143000" y="76200"/>
            <a:ext cx="6462600" cy="1143000"/>
          </a:xfrm>
          <a:prstGeom prst="rect">
            <a:avLst/>
          </a:prstGeom>
        </p:spPr>
        <p:txBody>
          <a:bodyPr lIns="91425" tIns="91425" rIns="91425" bIns="91425" anchor="b" anchorCtr="0">
            <a:noAutofit/>
          </a:bodyPr>
          <a:lstStyle/>
          <a:p>
            <a:pPr lvl="0" rtl="0">
              <a:spcBef>
                <a:spcPts val="0"/>
              </a:spcBef>
              <a:buNone/>
            </a:pPr>
            <a:r>
              <a:rPr lang="en" b="1" dirty="0">
                <a:solidFill>
                  <a:srgbClr val="C5053C"/>
                </a:solidFill>
              </a:rPr>
              <a:t>Credits</a:t>
            </a:r>
          </a:p>
        </p:txBody>
      </p:sp>
      <p:sp>
        <p:nvSpPr>
          <p:cNvPr id="301" name="Shape 301"/>
          <p:cNvSpPr txBox="1">
            <a:spLocks noGrp="1"/>
          </p:cNvSpPr>
          <p:nvPr>
            <p:ph type="body" idx="1"/>
          </p:nvPr>
        </p:nvSpPr>
        <p:spPr>
          <a:xfrm>
            <a:off x="310423" y="1295400"/>
            <a:ext cx="8801250" cy="4114800"/>
          </a:xfrm>
          <a:prstGeom prst="rect">
            <a:avLst/>
          </a:prstGeom>
        </p:spPr>
        <p:txBody>
          <a:bodyPr lIns="91425" tIns="91425" rIns="91425" bIns="91425" anchor="t" anchorCtr="0">
            <a:noAutofit/>
          </a:bodyPr>
          <a:lstStyle/>
          <a:p>
            <a:pPr marL="457200" lvl="0" indent="-381000">
              <a:lnSpc>
                <a:spcPct val="115000"/>
              </a:lnSpc>
              <a:buFont typeface="Wingdings" pitchFamily="2" charset="2"/>
              <a:buChar char="q"/>
            </a:pPr>
            <a:r>
              <a:rPr lang="en" sz="2000" u="sng" dirty="0">
                <a:hlinkClick r:id="rId3"/>
              </a:rPr>
              <a:t>Client &amp; Server Side Validation code</a:t>
            </a:r>
          </a:p>
          <a:p>
            <a:pPr marL="76200" lvl="0">
              <a:lnSpc>
                <a:spcPct val="115000"/>
              </a:lnSpc>
              <a:buNone/>
            </a:pPr>
            <a:r>
              <a:rPr lang="en-IN" sz="2000" u="sng" dirty="0">
                <a:hlinkClick r:id="rId3"/>
              </a:rPr>
              <a:t>https://www.c-sharpcorner.com/article/textbox-validation-client-side-and-server-side-in-asp-net-webform/</a:t>
            </a:r>
          </a:p>
          <a:p>
            <a:pPr marL="76200" lvl="0">
              <a:lnSpc>
                <a:spcPct val="115000"/>
              </a:lnSpc>
              <a:buNone/>
            </a:pPr>
            <a:endParaRPr lang="en-IN" sz="2000" u="sng" dirty="0">
              <a:hlinkClick r:id="rId3"/>
            </a:endParaRPr>
          </a:p>
          <a:p>
            <a:pPr marL="76200" lvl="0">
              <a:lnSpc>
                <a:spcPct val="115000"/>
              </a:lnSpc>
              <a:buNone/>
            </a:pPr>
            <a:r>
              <a:rPr lang="en-IN" sz="2000" b="1" dirty="0">
                <a:solidFill>
                  <a:srgbClr val="00B050"/>
                </a:solidFill>
              </a:rPr>
              <a:t>Validation Controls &amp; Custom Validators</a:t>
            </a:r>
            <a:endParaRPr lang="en-IN" sz="2000" b="1" dirty="0">
              <a:solidFill>
                <a:srgbClr val="00B050"/>
              </a:solidFill>
              <a:hlinkClick r:id="rId3">
                <a:extLst>
                  <a:ext uri="{A12FA001-AC4F-418D-AE19-62706E023703}">
                    <ahyp:hlinkClr xmlns:ahyp="http://schemas.microsoft.com/office/drawing/2018/hyperlinkcolor" val="tx"/>
                  </a:ext>
                </a:extLst>
              </a:hlinkClick>
            </a:endParaRPr>
          </a:p>
          <a:p>
            <a:pPr marL="419100" lvl="0" indent="-342900">
              <a:lnSpc>
                <a:spcPct val="115000"/>
              </a:lnSpc>
              <a:buFont typeface="Wingdings" panose="05000000000000000000"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https://www.c-sharpcorner.com/UploadFile/puranindia/validation-controls-in-Asp-Net/</a:t>
            </a:r>
          </a:p>
          <a:p>
            <a:pPr marL="76200" lvl="0">
              <a:lnSpc>
                <a:spcPct val="115000"/>
              </a:lnSpc>
              <a:buNone/>
            </a:pPr>
            <a:endParaRPr lang="en-IN" sz="2000" u="sng" dirty="0">
              <a:solidFill>
                <a:srgbClr val="6611CC"/>
              </a:solidFill>
              <a:hlinkClick r:id="rId3">
                <a:extLst>
                  <a:ext uri="{A12FA001-AC4F-418D-AE19-62706E023703}">
                    <ahyp:hlinkClr xmlns:ahyp="http://schemas.microsoft.com/office/drawing/2018/hyperlinkcolor" val="tx"/>
                  </a:ext>
                </a:extLst>
              </a:hlinkClick>
            </a:endParaRPr>
          </a:p>
          <a:p>
            <a:pPr marL="76200" lvl="0">
              <a:lnSpc>
                <a:spcPct val="115000"/>
              </a:lnSpc>
              <a:buNone/>
            </a:pPr>
            <a:endParaRPr lang="en" sz="2000" u="sng" dirty="0">
              <a:solidFill>
                <a:srgbClr val="6611CC"/>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52008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AC21C-B6B4-A0C9-BA0C-02C854A06EC3}"/>
              </a:ext>
            </a:extLst>
          </p:cNvPr>
          <p:cNvPicPr>
            <a:picLocks noChangeAspect="1"/>
          </p:cNvPicPr>
          <p:nvPr/>
        </p:nvPicPr>
        <p:blipFill>
          <a:blip r:embed="rId2"/>
          <a:stretch>
            <a:fillRect/>
          </a:stretch>
        </p:blipFill>
        <p:spPr>
          <a:xfrm>
            <a:off x="-16164" y="257175"/>
            <a:ext cx="9144000" cy="6343650"/>
          </a:xfrm>
          <a:prstGeom prst="rect">
            <a:avLst/>
          </a:prstGeom>
        </p:spPr>
      </p:pic>
    </p:spTree>
    <p:extLst>
      <p:ext uri="{BB962C8B-B14F-4D97-AF65-F5344CB8AC3E}">
        <p14:creationId xmlns:p14="http://schemas.microsoft.com/office/powerpoint/2010/main" val="228106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2E4C7D-3F76-94A6-5F9A-5EB7EFA98BFC}"/>
              </a:ext>
            </a:extLst>
          </p:cNvPr>
          <p:cNvPicPr>
            <a:picLocks noChangeAspect="1"/>
          </p:cNvPicPr>
          <p:nvPr/>
        </p:nvPicPr>
        <p:blipFill>
          <a:blip r:embed="rId2"/>
          <a:stretch>
            <a:fillRect/>
          </a:stretch>
        </p:blipFill>
        <p:spPr>
          <a:xfrm>
            <a:off x="0" y="304800"/>
            <a:ext cx="9144000" cy="6324600"/>
          </a:xfrm>
          <a:prstGeom prst="rect">
            <a:avLst/>
          </a:prstGeom>
        </p:spPr>
      </p:pic>
    </p:spTree>
    <p:extLst>
      <p:ext uri="{BB962C8B-B14F-4D97-AF65-F5344CB8AC3E}">
        <p14:creationId xmlns:p14="http://schemas.microsoft.com/office/powerpoint/2010/main" val="384436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975E6-8215-53BC-DF28-AEB35FD37990}"/>
              </a:ext>
            </a:extLst>
          </p:cNvPr>
          <p:cNvPicPr>
            <a:picLocks noChangeAspect="1"/>
          </p:cNvPicPr>
          <p:nvPr/>
        </p:nvPicPr>
        <p:blipFill>
          <a:blip r:embed="rId2"/>
          <a:stretch>
            <a:fillRect/>
          </a:stretch>
        </p:blipFill>
        <p:spPr>
          <a:xfrm>
            <a:off x="152400" y="1066800"/>
            <a:ext cx="9144000" cy="5143500"/>
          </a:xfrm>
          <a:prstGeom prst="rect">
            <a:avLst/>
          </a:prstGeom>
        </p:spPr>
      </p:pic>
      <p:sp>
        <p:nvSpPr>
          <p:cNvPr id="4" name="TextBox 3">
            <a:extLst>
              <a:ext uri="{FF2B5EF4-FFF2-40B4-BE49-F238E27FC236}">
                <a16:creationId xmlns:a16="http://schemas.microsoft.com/office/drawing/2014/main" id="{7381CB5C-8302-9DB9-0711-D8C3A17B8EB6}"/>
              </a:ext>
            </a:extLst>
          </p:cNvPr>
          <p:cNvSpPr txBox="1"/>
          <p:nvPr/>
        </p:nvSpPr>
        <p:spPr>
          <a:xfrm>
            <a:off x="533400" y="0"/>
            <a:ext cx="8001000" cy="954107"/>
          </a:xfrm>
          <a:prstGeom prst="rect">
            <a:avLst/>
          </a:prstGeom>
          <a:noFill/>
        </p:spPr>
        <p:txBody>
          <a:bodyPr wrap="square" rtlCol="0">
            <a:spAutoFit/>
          </a:bodyPr>
          <a:lstStyle/>
          <a:p>
            <a:r>
              <a:rPr lang="en-IN" sz="2800" b="1" dirty="0">
                <a:solidFill>
                  <a:srgbClr val="00B050"/>
                </a:solidFill>
              </a:rPr>
              <a:t>Right Click on “</a:t>
            </a:r>
            <a:r>
              <a:rPr lang="en-IN" sz="2800" b="1" dirty="0">
                <a:solidFill>
                  <a:srgbClr val="0070C0"/>
                </a:solidFill>
              </a:rPr>
              <a:t>Default.aspx” </a:t>
            </a:r>
            <a:r>
              <a:rPr lang="en-IN" sz="2800" b="1" dirty="0">
                <a:solidFill>
                  <a:srgbClr val="00B050"/>
                </a:solidFill>
              </a:rPr>
              <a:t>file and view it in browser</a:t>
            </a:r>
          </a:p>
        </p:txBody>
      </p:sp>
    </p:spTree>
    <p:extLst>
      <p:ext uri="{BB962C8B-B14F-4D97-AF65-F5344CB8AC3E}">
        <p14:creationId xmlns:p14="http://schemas.microsoft.com/office/powerpoint/2010/main" val="50477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subTitle" idx="4294967295"/>
          </p:nvPr>
        </p:nvSpPr>
        <p:spPr>
          <a:xfrm>
            <a:off x="916025" y="1957950"/>
            <a:ext cx="5561100" cy="1046400"/>
          </a:xfrm>
          <a:prstGeom prst="rect">
            <a:avLst/>
          </a:prstGeom>
        </p:spPr>
        <p:txBody>
          <a:bodyPr lIns="91425" tIns="91425" rIns="91425" bIns="91425" anchor="t" anchorCtr="0">
            <a:noAutofit/>
          </a:bodyPr>
          <a:lstStyle/>
          <a:p>
            <a:pPr lvl="0">
              <a:spcBef>
                <a:spcPts val="0"/>
              </a:spcBef>
              <a:buNone/>
            </a:pPr>
            <a:r>
              <a:rPr lang="en" sz="4800" b="1" dirty="0">
                <a:solidFill>
                  <a:srgbClr val="2185C5"/>
                </a:solidFill>
              </a:rPr>
              <a:t>Mr. M.R. Solanki</a:t>
            </a:r>
          </a:p>
        </p:txBody>
      </p:sp>
      <p:sp>
        <p:nvSpPr>
          <p:cNvPr id="93" name="Shape 93"/>
          <p:cNvSpPr txBox="1">
            <a:spLocks noGrp="1"/>
          </p:cNvSpPr>
          <p:nvPr>
            <p:ph type="body" idx="4294967295"/>
          </p:nvPr>
        </p:nvSpPr>
        <p:spPr>
          <a:xfrm>
            <a:off x="990600" y="2895600"/>
            <a:ext cx="6781800" cy="2660700"/>
          </a:xfrm>
          <a:prstGeom prst="rect">
            <a:avLst/>
          </a:prstGeom>
        </p:spPr>
        <p:txBody>
          <a:bodyPr lIns="91425" tIns="91425" rIns="91425" bIns="91425" anchor="t" anchorCtr="0">
            <a:noAutofit/>
          </a:bodyPr>
          <a:lstStyle/>
          <a:p>
            <a:pPr lvl="0" rtl="0">
              <a:spcBef>
                <a:spcPts val="0"/>
              </a:spcBef>
              <a:buNone/>
            </a:pPr>
            <a:r>
              <a:rPr lang="en" sz="2800" dirty="0"/>
              <a:t>Sr. Lecturer, Information Technology,</a:t>
            </a:r>
          </a:p>
          <a:p>
            <a:pPr lvl="0" rtl="0">
              <a:spcBef>
                <a:spcPts val="0"/>
              </a:spcBef>
              <a:buNone/>
            </a:pPr>
            <a:r>
              <a:rPr lang="en-US" sz="2800" dirty="0">
                <a:hlinkClick r:id="rId3"/>
              </a:rPr>
              <a:t>manish_ratilal2002@yahoo.com</a:t>
            </a:r>
            <a:endParaRPr sz="2800" dirty="0"/>
          </a:p>
          <a:p>
            <a:pPr lvl="0">
              <a:spcBef>
                <a:spcPts val="0"/>
              </a:spcBef>
              <a:buNone/>
            </a:pPr>
            <a:r>
              <a:rPr lang="en" sz="2800" dirty="0"/>
              <a:t>SBMP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AA9AB-E57A-0AC3-4C7B-4BB18C531240}"/>
              </a:ext>
            </a:extLst>
          </p:cNvPr>
          <p:cNvPicPr>
            <a:picLocks noChangeAspect="1"/>
          </p:cNvPicPr>
          <p:nvPr/>
        </p:nvPicPr>
        <p:blipFill>
          <a:blip r:embed="rId2"/>
          <a:stretch>
            <a:fillRect/>
          </a:stretch>
        </p:blipFill>
        <p:spPr>
          <a:xfrm>
            <a:off x="0" y="152400"/>
            <a:ext cx="9144000" cy="5562600"/>
          </a:xfrm>
          <a:prstGeom prst="rect">
            <a:avLst/>
          </a:prstGeom>
        </p:spPr>
      </p:pic>
      <p:sp>
        <p:nvSpPr>
          <p:cNvPr id="4" name="TextBox 3">
            <a:extLst>
              <a:ext uri="{FF2B5EF4-FFF2-40B4-BE49-F238E27FC236}">
                <a16:creationId xmlns:a16="http://schemas.microsoft.com/office/drawing/2014/main" id="{6F39FE9E-AA35-7417-BB34-F72A107DB158}"/>
              </a:ext>
            </a:extLst>
          </p:cNvPr>
          <p:cNvSpPr txBox="1"/>
          <p:nvPr/>
        </p:nvSpPr>
        <p:spPr>
          <a:xfrm>
            <a:off x="533400" y="5867400"/>
            <a:ext cx="7848600" cy="707886"/>
          </a:xfrm>
          <a:prstGeom prst="rect">
            <a:avLst/>
          </a:prstGeom>
          <a:noFill/>
        </p:spPr>
        <p:txBody>
          <a:bodyPr wrap="square">
            <a:spAutoFit/>
          </a:bodyPr>
          <a:lstStyle/>
          <a:p>
            <a:pPr algn="just"/>
            <a:r>
              <a:rPr lang="en-US" sz="2000" b="1" dirty="0">
                <a:solidFill>
                  <a:srgbClr val="00B050"/>
                </a:solidFill>
              </a:rPr>
              <a:t>A default.aspx file is a startup file. When we run the project this file executes first and display a home page of the site.</a:t>
            </a:r>
            <a:endParaRPr lang="en-IN" sz="2000" b="1" dirty="0">
              <a:solidFill>
                <a:srgbClr val="00B050"/>
              </a:solidFill>
            </a:endParaRPr>
          </a:p>
        </p:txBody>
      </p:sp>
    </p:spTree>
    <p:extLst>
      <p:ext uri="{BB962C8B-B14F-4D97-AF65-F5344CB8AC3E}">
        <p14:creationId xmlns:p14="http://schemas.microsoft.com/office/powerpoint/2010/main" val="353514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C55958-2A0D-E199-A9B5-FCACAAABFF4B}"/>
              </a:ext>
            </a:extLst>
          </p:cNvPr>
          <p:cNvSpPr txBox="1"/>
          <p:nvPr/>
        </p:nvSpPr>
        <p:spPr>
          <a:xfrm>
            <a:off x="267854" y="228600"/>
            <a:ext cx="8382000" cy="1938992"/>
          </a:xfrm>
          <a:prstGeom prst="rect">
            <a:avLst/>
          </a:prstGeom>
          <a:noFill/>
        </p:spPr>
        <p:txBody>
          <a:bodyPr wrap="square">
            <a:spAutoFit/>
          </a:bodyPr>
          <a:lstStyle/>
          <a:p>
            <a:pPr algn="just"/>
            <a:r>
              <a:rPr lang="en-US" sz="2000" b="0" i="0" dirty="0">
                <a:solidFill>
                  <a:srgbClr val="0070C0"/>
                </a:solidFill>
                <a:effectLst/>
                <a:latin typeface="Nunito" pitchFamily="2" charset="0"/>
              </a:rPr>
              <a:t>Default.aspx contains the HTML and asp code that defines the form, </a:t>
            </a:r>
            <a:r>
              <a:rPr lang="en-US" sz="2000" b="0" i="0" dirty="0" err="1">
                <a:solidFill>
                  <a:srgbClr val="0070C0"/>
                </a:solidFill>
                <a:effectLst/>
                <a:latin typeface="Nunito" pitchFamily="2" charset="0"/>
              </a:rPr>
              <a:t>Default.aspx.cs</a:t>
            </a:r>
            <a:r>
              <a:rPr lang="en-US" sz="2000" b="0" i="0" dirty="0">
                <a:solidFill>
                  <a:srgbClr val="0070C0"/>
                </a:solidFill>
                <a:effectLst/>
                <a:latin typeface="Nunito" pitchFamily="2" charset="0"/>
              </a:rPr>
              <a:t> (for C# coding) </a:t>
            </a:r>
            <a:endParaRPr lang="en-US" sz="2000" dirty="0">
              <a:solidFill>
                <a:srgbClr val="0070C0"/>
              </a:solidFill>
              <a:latin typeface="Nunito" pitchFamily="2" charset="0"/>
            </a:endParaRPr>
          </a:p>
          <a:p>
            <a:pPr algn="just"/>
            <a:r>
              <a:rPr lang="en-US" sz="2000" b="0" i="0" dirty="0" err="1">
                <a:solidFill>
                  <a:srgbClr val="0070C0"/>
                </a:solidFill>
                <a:effectLst/>
                <a:latin typeface="Nunito" pitchFamily="2" charset="0"/>
              </a:rPr>
              <a:t>Default.aspx.vb</a:t>
            </a:r>
            <a:r>
              <a:rPr lang="en-US" sz="2000" b="0" i="0" dirty="0">
                <a:solidFill>
                  <a:srgbClr val="0070C0"/>
                </a:solidFill>
                <a:effectLst/>
                <a:latin typeface="Nunito" pitchFamily="2" charset="0"/>
              </a:rPr>
              <a:t> (for VB coding) </a:t>
            </a:r>
          </a:p>
          <a:p>
            <a:pPr algn="just"/>
            <a:endParaRPr lang="en-US" sz="2000" dirty="0">
              <a:latin typeface="Nunito" pitchFamily="2" charset="0"/>
            </a:endParaRPr>
          </a:p>
          <a:p>
            <a:pPr algn="just"/>
            <a:r>
              <a:rPr lang="en-US" sz="2000" b="0" i="0" dirty="0">
                <a:solidFill>
                  <a:srgbClr val="000000"/>
                </a:solidFill>
                <a:effectLst/>
                <a:latin typeface="Nunito" pitchFamily="2" charset="0"/>
              </a:rPr>
              <a:t>contains the code in the language you have chosen and this code is responsible for the actions performed on a form.</a:t>
            </a:r>
            <a:endParaRPr lang="en-IN" sz="2000" dirty="0"/>
          </a:p>
        </p:txBody>
      </p:sp>
      <p:sp>
        <p:nvSpPr>
          <p:cNvPr id="5" name="TextBox 4">
            <a:extLst>
              <a:ext uri="{FF2B5EF4-FFF2-40B4-BE49-F238E27FC236}">
                <a16:creationId xmlns:a16="http://schemas.microsoft.com/office/drawing/2014/main" id="{163FDFE9-D086-57C7-C1F0-601347EF276D}"/>
              </a:ext>
            </a:extLst>
          </p:cNvPr>
          <p:cNvSpPr txBox="1"/>
          <p:nvPr/>
        </p:nvSpPr>
        <p:spPr>
          <a:xfrm>
            <a:off x="344054" y="2286000"/>
            <a:ext cx="8229600" cy="3785652"/>
          </a:xfrm>
          <a:prstGeom prst="rect">
            <a:avLst/>
          </a:prstGeom>
          <a:noFill/>
        </p:spPr>
        <p:txBody>
          <a:bodyPr wrap="square">
            <a:spAutoFit/>
          </a:bodyPr>
          <a:lstStyle/>
          <a:p>
            <a:pPr marL="342900" indent="-342900" algn="just">
              <a:buFont typeface="Wingdings" panose="05000000000000000000" pitchFamily="2" charset="2"/>
              <a:buChar char="q"/>
            </a:pPr>
            <a:r>
              <a:rPr lang="en-US" sz="2000" b="0" i="0" dirty="0">
                <a:solidFill>
                  <a:srgbClr val="000000"/>
                </a:solidFill>
                <a:effectLst/>
                <a:latin typeface="+mj-lt"/>
              </a:rPr>
              <a:t>Solutions may contain one or more projects. </a:t>
            </a:r>
          </a:p>
          <a:p>
            <a:pPr marL="342900" indent="-342900" algn="just">
              <a:buFont typeface="Wingdings" panose="05000000000000000000" pitchFamily="2" charset="2"/>
              <a:buChar char="q"/>
            </a:pPr>
            <a:r>
              <a:rPr lang="en-US" sz="2000" b="0" i="0" dirty="0">
                <a:solidFill>
                  <a:srgbClr val="000000"/>
                </a:solidFill>
                <a:effectLst/>
                <a:latin typeface="+mj-lt"/>
              </a:rPr>
              <a:t>A project contains content files, source files, and other files like data sources and image files. Generally, the contents of a project are compiled into an assembly as an executable file (.exe) or a dynamic link library (.</a:t>
            </a:r>
            <a:r>
              <a:rPr lang="en-US" sz="2000" b="0" i="0" dirty="0" err="1">
                <a:solidFill>
                  <a:srgbClr val="000000"/>
                </a:solidFill>
                <a:effectLst/>
                <a:latin typeface="+mj-lt"/>
              </a:rPr>
              <a:t>dll</a:t>
            </a:r>
            <a:r>
              <a:rPr lang="en-US" sz="2000" b="0" i="0" dirty="0">
                <a:solidFill>
                  <a:srgbClr val="000000"/>
                </a:solidFill>
                <a:effectLst/>
                <a:latin typeface="+mj-lt"/>
              </a:rPr>
              <a:t>) file.</a:t>
            </a:r>
          </a:p>
          <a:p>
            <a:pPr marL="342900" indent="-342900" algn="just">
              <a:buFont typeface="Wingdings" panose="05000000000000000000" pitchFamily="2" charset="2"/>
              <a:buChar char="q"/>
            </a:pPr>
            <a:r>
              <a:rPr lang="en-US" sz="2000" b="0" i="0" dirty="0">
                <a:solidFill>
                  <a:srgbClr val="000000"/>
                </a:solidFill>
                <a:effectLst/>
                <a:latin typeface="+mj-lt"/>
              </a:rPr>
              <a:t>Typically a project contains the following content files:</a:t>
            </a:r>
          </a:p>
          <a:p>
            <a:pPr marL="803275" indent="185738" algn="l">
              <a:buFont typeface="Wingdings" panose="05000000000000000000" pitchFamily="2" charset="2"/>
              <a:buChar char="§"/>
            </a:pPr>
            <a:r>
              <a:rPr lang="en-US" sz="2000" b="0" i="0" dirty="0">
                <a:solidFill>
                  <a:srgbClr val="000000"/>
                </a:solidFill>
                <a:effectLst/>
                <a:latin typeface="+mj-lt"/>
              </a:rPr>
              <a:t>Page file (.</a:t>
            </a:r>
            <a:r>
              <a:rPr lang="en-US" sz="2000" b="0" i="0" dirty="0" err="1">
                <a:solidFill>
                  <a:srgbClr val="000000"/>
                </a:solidFill>
                <a:effectLst/>
                <a:latin typeface="+mj-lt"/>
              </a:rPr>
              <a:t>aspx</a:t>
            </a:r>
            <a:r>
              <a:rPr lang="en-US" sz="2000" b="0" i="0" dirty="0">
                <a:solidFill>
                  <a:srgbClr val="000000"/>
                </a:solidFill>
                <a:effectLst/>
                <a:latin typeface="+mj-lt"/>
              </a:rPr>
              <a:t>)</a:t>
            </a:r>
          </a:p>
          <a:p>
            <a:pPr marL="803275" indent="185738" algn="l">
              <a:buFont typeface="Wingdings" panose="05000000000000000000" pitchFamily="2" charset="2"/>
              <a:buChar char="§"/>
            </a:pPr>
            <a:r>
              <a:rPr lang="en-US" sz="2000" b="0" i="0" dirty="0">
                <a:solidFill>
                  <a:srgbClr val="000000"/>
                </a:solidFill>
                <a:effectLst/>
                <a:latin typeface="+mj-lt"/>
              </a:rPr>
              <a:t>User control (.</a:t>
            </a:r>
            <a:r>
              <a:rPr lang="en-US" sz="2000" b="0" i="0" dirty="0" err="1">
                <a:solidFill>
                  <a:srgbClr val="000000"/>
                </a:solidFill>
                <a:effectLst/>
                <a:latin typeface="+mj-lt"/>
              </a:rPr>
              <a:t>ascx</a:t>
            </a:r>
            <a:r>
              <a:rPr lang="en-US" sz="2000" b="0" i="0" dirty="0">
                <a:solidFill>
                  <a:srgbClr val="000000"/>
                </a:solidFill>
                <a:effectLst/>
                <a:latin typeface="+mj-lt"/>
              </a:rPr>
              <a:t>)</a:t>
            </a:r>
          </a:p>
          <a:p>
            <a:pPr marL="803275" indent="185738" algn="l">
              <a:buFont typeface="Wingdings" panose="05000000000000000000" pitchFamily="2" charset="2"/>
              <a:buChar char="§"/>
            </a:pPr>
            <a:r>
              <a:rPr lang="en-US" sz="2000" b="0" i="0" dirty="0">
                <a:solidFill>
                  <a:srgbClr val="000000"/>
                </a:solidFill>
                <a:effectLst/>
                <a:latin typeface="+mj-lt"/>
              </a:rPr>
              <a:t>Web service (.</a:t>
            </a:r>
            <a:r>
              <a:rPr lang="en-US" sz="2000" b="0" i="0" dirty="0" err="1">
                <a:solidFill>
                  <a:srgbClr val="000000"/>
                </a:solidFill>
                <a:effectLst/>
                <a:latin typeface="+mj-lt"/>
              </a:rPr>
              <a:t>asmx</a:t>
            </a:r>
            <a:r>
              <a:rPr lang="en-US" sz="2000" b="0" i="0" dirty="0">
                <a:solidFill>
                  <a:srgbClr val="000000"/>
                </a:solidFill>
                <a:effectLst/>
                <a:latin typeface="+mj-lt"/>
              </a:rPr>
              <a:t>)</a:t>
            </a:r>
          </a:p>
          <a:p>
            <a:pPr marL="803275" indent="185738" algn="l">
              <a:buFont typeface="Wingdings" panose="05000000000000000000" pitchFamily="2" charset="2"/>
              <a:buChar char="§"/>
            </a:pPr>
            <a:r>
              <a:rPr lang="en-US" sz="2000" b="0" i="0" dirty="0">
                <a:solidFill>
                  <a:srgbClr val="000000"/>
                </a:solidFill>
                <a:effectLst/>
                <a:latin typeface="+mj-lt"/>
              </a:rPr>
              <a:t>Master page (.master)</a:t>
            </a:r>
          </a:p>
          <a:p>
            <a:pPr marL="803275" indent="185738" algn="l">
              <a:buFont typeface="Wingdings" panose="05000000000000000000" pitchFamily="2" charset="2"/>
              <a:buChar char="§"/>
            </a:pPr>
            <a:r>
              <a:rPr lang="en-US" sz="2000" b="0" i="0" dirty="0">
                <a:solidFill>
                  <a:srgbClr val="000000"/>
                </a:solidFill>
                <a:effectLst/>
                <a:latin typeface="+mj-lt"/>
              </a:rPr>
              <a:t>Site map (.sitemap)</a:t>
            </a:r>
          </a:p>
          <a:p>
            <a:pPr marL="803275" indent="185738" algn="l">
              <a:buFont typeface="Wingdings" panose="05000000000000000000" pitchFamily="2" charset="2"/>
              <a:buChar char="§"/>
            </a:pPr>
            <a:r>
              <a:rPr lang="en-US" sz="2000" b="0" i="0" dirty="0">
                <a:solidFill>
                  <a:srgbClr val="000000"/>
                </a:solidFill>
                <a:effectLst/>
                <a:latin typeface="+mj-lt"/>
              </a:rPr>
              <a:t>Website configuration file (.config)</a:t>
            </a:r>
          </a:p>
        </p:txBody>
      </p:sp>
    </p:spTree>
    <p:extLst>
      <p:ext uri="{BB962C8B-B14F-4D97-AF65-F5344CB8AC3E}">
        <p14:creationId xmlns:p14="http://schemas.microsoft.com/office/powerpoint/2010/main" val="280427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p:cTn id="2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barn(inVertical)">
                                      <p:cBhvr>
                                        <p:cTn id="31" dur="500"/>
                                        <p:tgtEl>
                                          <p:spTgt spid="5">
                                            <p:txEl>
                                              <p:pRg st="2" end="2"/>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barn(inVertical)">
                                      <p:cBhvr>
                                        <p:cTn id="34" dur="500"/>
                                        <p:tgtEl>
                                          <p:spTgt spid="5">
                                            <p:txEl>
                                              <p:pRg st="3" end="3"/>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barn(inVertical)">
                                      <p:cBhvr>
                                        <p:cTn id="37" dur="500"/>
                                        <p:tgtEl>
                                          <p:spTgt spid="5">
                                            <p:txEl>
                                              <p:pRg st="4" end="4"/>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barn(inVertical)">
                                      <p:cBhvr>
                                        <p:cTn id="40" dur="500"/>
                                        <p:tgtEl>
                                          <p:spTgt spid="5">
                                            <p:txEl>
                                              <p:pRg st="5" end="5"/>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barn(inVertical)">
                                      <p:cBhvr>
                                        <p:cTn id="43" dur="500"/>
                                        <p:tgtEl>
                                          <p:spTgt spid="5">
                                            <p:txEl>
                                              <p:pRg st="6" end="6"/>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barn(inVertical)">
                                      <p:cBhvr>
                                        <p:cTn id="46" dur="500"/>
                                        <p:tgtEl>
                                          <p:spTgt spid="5">
                                            <p:txEl>
                                              <p:pRg st="7" end="7"/>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Effect transition="in" filter="barn(inVertical)">
                                      <p:cBhvr>
                                        <p:cTn id="49"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Creating a Web Form</a:t>
            </a:r>
          </a:p>
        </p:txBody>
      </p:sp>
    </p:spTree>
    <p:extLst>
      <p:ext uri="{BB962C8B-B14F-4D97-AF65-F5344CB8AC3E}">
        <p14:creationId xmlns:p14="http://schemas.microsoft.com/office/powerpoint/2010/main" val="186234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C55958-2A0D-E199-A9B5-FCACAAABFF4B}"/>
              </a:ext>
            </a:extLst>
          </p:cNvPr>
          <p:cNvSpPr txBox="1"/>
          <p:nvPr/>
        </p:nvSpPr>
        <p:spPr>
          <a:xfrm>
            <a:off x="76200" y="171148"/>
            <a:ext cx="8382000" cy="830997"/>
          </a:xfrm>
          <a:prstGeom prst="rect">
            <a:avLst/>
          </a:prstGeom>
          <a:noFill/>
        </p:spPr>
        <p:txBody>
          <a:bodyPr wrap="square">
            <a:spAutoFit/>
          </a:bodyPr>
          <a:lstStyle/>
          <a:p>
            <a:pPr algn="just"/>
            <a:r>
              <a:rPr lang="en-US" sz="2400" b="0" i="0" dirty="0">
                <a:solidFill>
                  <a:srgbClr val="000000"/>
                </a:solidFill>
                <a:effectLst/>
                <a:latin typeface="Nunito" pitchFamily="2" charset="0"/>
              </a:rPr>
              <a:t>Create a solution and Right click on the project folder -&gt; add item-&gt; </a:t>
            </a:r>
            <a:r>
              <a:rPr lang="en-US" sz="2400" b="0" i="0" dirty="0">
                <a:solidFill>
                  <a:srgbClr val="00B050"/>
                </a:solidFill>
                <a:effectLst/>
                <a:latin typeface="Nunito" pitchFamily="2" charset="0"/>
              </a:rPr>
              <a:t>web form</a:t>
            </a:r>
            <a:endParaRPr lang="en-IN" sz="2400" dirty="0">
              <a:solidFill>
                <a:srgbClr val="00B050"/>
              </a:solidFill>
            </a:endParaRPr>
          </a:p>
        </p:txBody>
      </p:sp>
      <p:pic>
        <p:nvPicPr>
          <p:cNvPr id="4" name="Picture 3">
            <a:extLst>
              <a:ext uri="{FF2B5EF4-FFF2-40B4-BE49-F238E27FC236}">
                <a16:creationId xmlns:a16="http://schemas.microsoft.com/office/drawing/2014/main" id="{83622830-EB7D-0343-34D8-817DB11FD748}"/>
              </a:ext>
            </a:extLst>
          </p:cNvPr>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1325233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C55958-2A0D-E199-A9B5-FCACAAABFF4B}"/>
              </a:ext>
            </a:extLst>
          </p:cNvPr>
          <p:cNvSpPr txBox="1"/>
          <p:nvPr/>
        </p:nvSpPr>
        <p:spPr>
          <a:xfrm>
            <a:off x="1371600" y="381000"/>
            <a:ext cx="8382000" cy="400110"/>
          </a:xfrm>
          <a:prstGeom prst="rect">
            <a:avLst/>
          </a:prstGeom>
          <a:noFill/>
        </p:spPr>
        <p:txBody>
          <a:bodyPr wrap="square">
            <a:spAutoFit/>
          </a:bodyPr>
          <a:lstStyle/>
          <a:p>
            <a:pPr algn="just"/>
            <a:r>
              <a:rPr lang="en-US" sz="2000" b="0" i="0" dirty="0">
                <a:solidFill>
                  <a:srgbClr val="000000"/>
                </a:solidFill>
                <a:effectLst/>
                <a:latin typeface="Nunito" pitchFamily="2" charset="0"/>
              </a:rPr>
              <a:t>Select “Web Form” and press on “Add”</a:t>
            </a:r>
            <a:endParaRPr lang="en-IN" sz="2000" dirty="0"/>
          </a:p>
        </p:txBody>
      </p:sp>
      <p:pic>
        <p:nvPicPr>
          <p:cNvPr id="5" name="Picture 4">
            <a:extLst>
              <a:ext uri="{FF2B5EF4-FFF2-40B4-BE49-F238E27FC236}">
                <a16:creationId xmlns:a16="http://schemas.microsoft.com/office/drawing/2014/main" id="{CE754931-5839-B964-6272-FAE42818EBE6}"/>
              </a:ext>
            </a:extLst>
          </p:cNvPr>
          <p:cNvPicPr>
            <a:picLocks noChangeAspect="1"/>
          </p:cNvPicPr>
          <p:nvPr/>
        </p:nvPicPr>
        <p:blipFill>
          <a:blip r:embed="rId2"/>
          <a:stretch>
            <a:fillRect/>
          </a:stretch>
        </p:blipFill>
        <p:spPr>
          <a:xfrm>
            <a:off x="0" y="990600"/>
            <a:ext cx="9144000" cy="5605422"/>
          </a:xfrm>
          <a:prstGeom prst="rect">
            <a:avLst/>
          </a:prstGeom>
        </p:spPr>
      </p:pic>
    </p:spTree>
    <p:extLst>
      <p:ext uri="{BB962C8B-B14F-4D97-AF65-F5344CB8AC3E}">
        <p14:creationId xmlns:p14="http://schemas.microsoft.com/office/powerpoint/2010/main" val="789716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E426F-AF7F-1D38-FAE7-82DE4A010AA0}"/>
              </a:ext>
            </a:extLst>
          </p:cNvPr>
          <p:cNvPicPr>
            <a:picLocks noChangeAspect="1"/>
          </p:cNvPicPr>
          <p:nvPr/>
        </p:nvPicPr>
        <p:blipFill>
          <a:blip r:embed="rId2"/>
          <a:stretch>
            <a:fillRect/>
          </a:stretch>
        </p:blipFill>
        <p:spPr>
          <a:xfrm>
            <a:off x="76200" y="1371600"/>
            <a:ext cx="9144000" cy="4905375"/>
          </a:xfrm>
          <a:prstGeom prst="rect">
            <a:avLst/>
          </a:prstGeom>
        </p:spPr>
      </p:pic>
      <p:sp>
        <p:nvSpPr>
          <p:cNvPr id="4" name="TextBox 3">
            <a:extLst>
              <a:ext uri="{FF2B5EF4-FFF2-40B4-BE49-F238E27FC236}">
                <a16:creationId xmlns:a16="http://schemas.microsoft.com/office/drawing/2014/main" id="{8336980D-200E-D645-DC8E-D3E5B2FF5C82}"/>
              </a:ext>
            </a:extLst>
          </p:cNvPr>
          <p:cNvSpPr txBox="1"/>
          <p:nvPr/>
        </p:nvSpPr>
        <p:spPr>
          <a:xfrm>
            <a:off x="2209800" y="581025"/>
            <a:ext cx="8382000" cy="400110"/>
          </a:xfrm>
          <a:prstGeom prst="rect">
            <a:avLst/>
          </a:prstGeom>
          <a:noFill/>
        </p:spPr>
        <p:txBody>
          <a:bodyPr wrap="square">
            <a:spAutoFit/>
          </a:bodyPr>
          <a:lstStyle/>
          <a:p>
            <a:pPr algn="just"/>
            <a:r>
              <a:rPr lang="en-US" sz="2000" b="0" i="0" dirty="0">
                <a:solidFill>
                  <a:srgbClr val="000000"/>
                </a:solidFill>
                <a:effectLst/>
                <a:latin typeface="Nunito" pitchFamily="2" charset="0"/>
              </a:rPr>
              <a:t>Write HelloWorld text &amp; Run the page </a:t>
            </a:r>
            <a:endParaRPr lang="en-IN" sz="2000" dirty="0"/>
          </a:p>
        </p:txBody>
      </p:sp>
    </p:spTree>
    <p:extLst>
      <p:ext uri="{BB962C8B-B14F-4D97-AF65-F5344CB8AC3E}">
        <p14:creationId xmlns:p14="http://schemas.microsoft.com/office/powerpoint/2010/main" val="157853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70ECC-087A-5D8D-89A8-540F7E9BF5CC}"/>
              </a:ext>
            </a:extLst>
          </p:cNvPr>
          <p:cNvPicPr>
            <a:picLocks noChangeAspect="1"/>
          </p:cNvPicPr>
          <p:nvPr/>
        </p:nvPicPr>
        <p:blipFill>
          <a:blip r:embed="rId2"/>
          <a:stretch>
            <a:fillRect/>
          </a:stretch>
        </p:blipFill>
        <p:spPr>
          <a:xfrm>
            <a:off x="457200" y="976313"/>
            <a:ext cx="8382000" cy="4433888"/>
          </a:xfrm>
          <a:prstGeom prst="rect">
            <a:avLst/>
          </a:prstGeom>
        </p:spPr>
      </p:pic>
    </p:spTree>
    <p:extLst>
      <p:ext uri="{BB962C8B-B14F-4D97-AF65-F5344CB8AC3E}">
        <p14:creationId xmlns:p14="http://schemas.microsoft.com/office/powerpoint/2010/main" val="3731030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HTML Server Controls Vs Web Controls</a:t>
            </a:r>
          </a:p>
        </p:txBody>
      </p:sp>
    </p:spTree>
    <p:extLst>
      <p:ext uri="{BB962C8B-B14F-4D97-AF65-F5344CB8AC3E}">
        <p14:creationId xmlns:p14="http://schemas.microsoft.com/office/powerpoint/2010/main" val="1162627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86916"/>
            <a:ext cx="8610600" cy="6463308"/>
          </a:xfrm>
          <a:prstGeom prst="rect">
            <a:avLst/>
          </a:prstGeom>
          <a:noFill/>
        </p:spPr>
        <p:txBody>
          <a:bodyPr wrap="square">
            <a:spAutoFit/>
          </a:bodyPr>
          <a:lstStyle/>
          <a:p>
            <a:pPr algn="ctr"/>
            <a:r>
              <a:rPr lang="en-US" sz="2000" b="1" dirty="0"/>
              <a:t>HTML server controls</a:t>
            </a:r>
          </a:p>
          <a:p>
            <a:pPr algn="ctr"/>
            <a:endParaRPr lang="en-US" sz="2000" b="1" dirty="0"/>
          </a:p>
          <a:p>
            <a:pPr marL="342900" indent="-342900" algn="just">
              <a:buFont typeface="Wingdings" panose="05000000000000000000" pitchFamily="2" charset="2"/>
              <a:buChar char="q"/>
            </a:pPr>
            <a:r>
              <a:rPr lang="en-US" sz="2000" dirty="0"/>
              <a:t>The HTML server controls are HTML elements that include </a:t>
            </a:r>
            <a:r>
              <a:rPr lang="en-US" sz="2000" b="1" dirty="0">
                <a:solidFill>
                  <a:srgbClr val="00B050"/>
                </a:solidFill>
              </a:rPr>
              <a:t>a </a:t>
            </a:r>
            <a:r>
              <a:rPr lang="en-US" sz="2000" b="1" dirty="0" err="1">
                <a:solidFill>
                  <a:srgbClr val="00B050"/>
                </a:solidFill>
              </a:rPr>
              <a:t>runat</a:t>
            </a:r>
            <a:r>
              <a:rPr lang="en-US" sz="2000" b="1" dirty="0">
                <a:solidFill>
                  <a:srgbClr val="00B050"/>
                </a:solidFill>
              </a:rPr>
              <a:t>=server </a:t>
            </a:r>
            <a:r>
              <a:rPr lang="en-US" sz="2000" dirty="0"/>
              <a:t>attribute. </a:t>
            </a:r>
          </a:p>
          <a:p>
            <a:pPr algn="just"/>
            <a:endParaRPr lang="en-US" sz="2000" dirty="0">
              <a:solidFill>
                <a:srgbClr val="7030A0"/>
              </a:solidFill>
            </a:endParaRPr>
          </a:p>
          <a:p>
            <a:pPr marL="342900" indent="-342900" algn="just">
              <a:buFont typeface="Wingdings" panose="05000000000000000000" pitchFamily="2" charset="2"/>
              <a:buChar char="q"/>
            </a:pPr>
            <a:r>
              <a:rPr lang="en-US" sz="2000" dirty="0">
                <a:solidFill>
                  <a:srgbClr val="7030A0"/>
                </a:solidFill>
              </a:rPr>
              <a:t>The HTML server controls have the same HTML output and the same properties as their corresponding HTML tags</a:t>
            </a:r>
            <a:r>
              <a:rPr lang="en-US" sz="2000" dirty="0"/>
              <a:t>. </a:t>
            </a:r>
          </a:p>
          <a:p>
            <a:pPr algn="just"/>
            <a:endParaRPr lang="en-US" sz="2000" dirty="0"/>
          </a:p>
          <a:p>
            <a:pPr marL="342900" indent="-342900" algn="just">
              <a:buFont typeface="Wingdings" panose="05000000000000000000" pitchFamily="2" charset="2"/>
              <a:buChar char="q"/>
            </a:pPr>
            <a:r>
              <a:rPr lang="en-US" sz="2000" dirty="0">
                <a:solidFill>
                  <a:srgbClr val="F40CC2"/>
                </a:solidFill>
              </a:rPr>
              <a:t>HTML server controls provide automatic state management and server-side events. </a:t>
            </a:r>
          </a:p>
          <a:p>
            <a:pPr algn="just"/>
            <a:endParaRPr lang="en-US" sz="2000" dirty="0">
              <a:solidFill>
                <a:srgbClr val="F40CC2"/>
              </a:solidFill>
            </a:endParaRPr>
          </a:p>
          <a:p>
            <a:pPr algn="just"/>
            <a:r>
              <a:rPr lang="en-US" sz="2000" dirty="0"/>
              <a:t>HTML server controls offer the following advantages:</a:t>
            </a:r>
          </a:p>
          <a:p>
            <a:pPr algn="just"/>
            <a:endParaRPr lang="en-US" sz="2000" dirty="0"/>
          </a:p>
          <a:p>
            <a:pPr marL="342900" indent="-342900" algn="just">
              <a:buFont typeface="Wingdings" panose="05000000000000000000" pitchFamily="2" charset="2"/>
              <a:buChar char="ü"/>
            </a:pPr>
            <a:r>
              <a:rPr lang="en-US" sz="2000" dirty="0"/>
              <a:t>The HTML server controls map one to one with their corresponding HTML tags.</a:t>
            </a:r>
          </a:p>
          <a:p>
            <a:pPr marL="342900" indent="-342900" algn="just">
              <a:buFont typeface="Wingdings" panose="05000000000000000000" pitchFamily="2" charset="2"/>
              <a:buChar char="ü"/>
            </a:pPr>
            <a:r>
              <a:rPr lang="en-US" sz="2000" dirty="0"/>
              <a:t>When the ASP.NET application is compiled, the HTML server controls with the </a:t>
            </a:r>
            <a:r>
              <a:rPr lang="en-US" sz="2000" dirty="0" err="1">
                <a:solidFill>
                  <a:srgbClr val="00B050"/>
                </a:solidFill>
              </a:rPr>
              <a:t>runat</a:t>
            </a:r>
            <a:r>
              <a:rPr lang="en-US" sz="2000" dirty="0">
                <a:solidFill>
                  <a:srgbClr val="00B050"/>
                </a:solidFill>
              </a:rPr>
              <a:t>=server </a:t>
            </a:r>
            <a:r>
              <a:rPr lang="en-US" sz="2000" dirty="0"/>
              <a:t>attribute are </a:t>
            </a:r>
            <a:r>
              <a:rPr lang="en-US" sz="2000" dirty="0">
                <a:solidFill>
                  <a:srgbClr val="7030A0"/>
                </a:solidFill>
              </a:rPr>
              <a:t>compiled into the assembly.</a:t>
            </a:r>
          </a:p>
          <a:p>
            <a:pPr marL="342900" indent="-342900" algn="just">
              <a:buFont typeface="Wingdings" panose="05000000000000000000" pitchFamily="2" charset="2"/>
              <a:buChar char="ü"/>
            </a:pPr>
            <a:r>
              <a:rPr lang="en-US" sz="2000" dirty="0"/>
              <a:t>Most controls include an </a:t>
            </a:r>
            <a:r>
              <a:rPr lang="en-US" sz="2000" b="1" dirty="0" err="1">
                <a:solidFill>
                  <a:srgbClr val="00B050"/>
                </a:solidFill>
              </a:rPr>
              <a:t>OnServerEvent</a:t>
            </a:r>
            <a:r>
              <a:rPr lang="en-US" sz="2000" dirty="0"/>
              <a:t> for the most commonly used event for the control. For example, the </a:t>
            </a:r>
            <a:r>
              <a:rPr lang="en-US" sz="2000" dirty="0">
                <a:solidFill>
                  <a:srgbClr val="FFC000"/>
                </a:solidFill>
              </a:rPr>
              <a:t>&lt;input type=button&gt; control has an </a:t>
            </a:r>
            <a:r>
              <a:rPr lang="en-US" sz="2000" dirty="0" err="1">
                <a:solidFill>
                  <a:srgbClr val="FFC000"/>
                </a:solidFill>
              </a:rPr>
              <a:t>OnServerClick</a:t>
            </a:r>
            <a:r>
              <a:rPr lang="en-US" sz="2000" dirty="0">
                <a:solidFill>
                  <a:srgbClr val="FFC000"/>
                </a:solidFill>
              </a:rPr>
              <a:t> event.</a:t>
            </a:r>
          </a:p>
          <a:p>
            <a:endParaRPr lang="en-US" dirty="0"/>
          </a:p>
        </p:txBody>
      </p:sp>
    </p:spTree>
    <p:extLst>
      <p:ext uri="{BB962C8B-B14F-4D97-AF65-F5344CB8AC3E}">
        <p14:creationId xmlns:p14="http://schemas.microsoft.com/office/powerpoint/2010/main" val="75350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290">
                                          <p:stCondLst>
                                            <p:cond delay="0"/>
                                          </p:stCondLst>
                                        </p:cTn>
                                        <p:tgtEl>
                                          <p:spTgt spid="3">
                                            <p:txEl>
                                              <p:pRg st="6" end="6"/>
                                            </p:txEl>
                                          </p:spTgt>
                                        </p:tgtEl>
                                      </p:cBhvr>
                                    </p:animEffect>
                                    <p:anim calcmode="lin" valueType="num">
                                      <p:cBhvr>
                                        <p:cTn id="20" dur="911"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21" dur="332"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22" dur="332" tmFilter="0, 0; 0.125,0.2665; 0.25,0.4; 0.375,0.465; 0.5,0.5;  0.625,0.535; 0.75,0.6; 0.875,0.7335; 1,1">
                                          <p:stCondLst>
                                            <p:cond delay="332"/>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23" dur="166" tmFilter="0, 0; 0.125,0.2665; 0.25,0.4; 0.375,0.465; 0.5,0.5;  0.625,0.535; 0.75,0.6; 0.875,0.7335; 1,1">
                                          <p:stCondLst>
                                            <p:cond delay="662"/>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24" dur="82" tmFilter="0, 0; 0.125,0.2665; 0.25,0.4; 0.375,0.465; 0.5,0.5;  0.625,0.535; 0.75,0.6; 0.875,0.7335; 1,1">
                                          <p:stCondLst>
                                            <p:cond delay="828"/>
                                          </p:stCondLst>
                                        </p:cTn>
                                        <p:tgtEl>
                                          <p:spTgt spid="3">
                                            <p:txEl>
                                              <p:pRg st="6" end="6"/>
                                            </p:txEl>
                                          </p:spTgt>
                                        </p:tgtEl>
                                        <p:attrNameLst>
                                          <p:attrName>ppt_y</p:attrName>
                                        </p:attrNameLst>
                                      </p:cBhvr>
                                      <p:tavLst>
                                        <p:tav tm="0" fmla="#ppt_y-sin(pi*$)/81">
                                          <p:val>
                                            <p:fltVal val="0"/>
                                          </p:val>
                                        </p:tav>
                                        <p:tav tm="100000">
                                          <p:val>
                                            <p:fltVal val="1"/>
                                          </p:val>
                                        </p:tav>
                                      </p:tavLst>
                                    </p:anim>
                                    <p:animScale>
                                      <p:cBhvr>
                                        <p:cTn id="25" dur="13">
                                          <p:stCondLst>
                                            <p:cond delay="325"/>
                                          </p:stCondLst>
                                        </p:cTn>
                                        <p:tgtEl>
                                          <p:spTgt spid="3">
                                            <p:txEl>
                                              <p:pRg st="6" end="6"/>
                                            </p:txEl>
                                          </p:spTgt>
                                        </p:tgtEl>
                                      </p:cBhvr>
                                      <p:to x="100000" y="60000"/>
                                    </p:animScale>
                                    <p:animScale>
                                      <p:cBhvr>
                                        <p:cTn id="26" dur="83" decel="50000">
                                          <p:stCondLst>
                                            <p:cond delay="338"/>
                                          </p:stCondLst>
                                        </p:cTn>
                                        <p:tgtEl>
                                          <p:spTgt spid="3">
                                            <p:txEl>
                                              <p:pRg st="6" end="6"/>
                                            </p:txEl>
                                          </p:spTgt>
                                        </p:tgtEl>
                                      </p:cBhvr>
                                      <p:to x="100000" y="100000"/>
                                    </p:animScale>
                                    <p:animScale>
                                      <p:cBhvr>
                                        <p:cTn id="27" dur="13">
                                          <p:stCondLst>
                                            <p:cond delay="656"/>
                                          </p:stCondLst>
                                        </p:cTn>
                                        <p:tgtEl>
                                          <p:spTgt spid="3">
                                            <p:txEl>
                                              <p:pRg st="6" end="6"/>
                                            </p:txEl>
                                          </p:spTgt>
                                        </p:tgtEl>
                                      </p:cBhvr>
                                      <p:to x="100000" y="80000"/>
                                    </p:animScale>
                                    <p:animScale>
                                      <p:cBhvr>
                                        <p:cTn id="28" dur="83" decel="50000">
                                          <p:stCondLst>
                                            <p:cond delay="669"/>
                                          </p:stCondLst>
                                        </p:cTn>
                                        <p:tgtEl>
                                          <p:spTgt spid="3">
                                            <p:txEl>
                                              <p:pRg st="6" end="6"/>
                                            </p:txEl>
                                          </p:spTgt>
                                        </p:tgtEl>
                                      </p:cBhvr>
                                      <p:to x="100000" y="100000"/>
                                    </p:animScale>
                                    <p:animScale>
                                      <p:cBhvr>
                                        <p:cTn id="29" dur="13">
                                          <p:stCondLst>
                                            <p:cond delay="821"/>
                                          </p:stCondLst>
                                        </p:cTn>
                                        <p:tgtEl>
                                          <p:spTgt spid="3">
                                            <p:txEl>
                                              <p:pRg st="6" end="6"/>
                                            </p:txEl>
                                          </p:spTgt>
                                        </p:tgtEl>
                                      </p:cBhvr>
                                      <p:to x="100000" y="90000"/>
                                    </p:animScale>
                                    <p:animScale>
                                      <p:cBhvr>
                                        <p:cTn id="30" dur="83" decel="50000">
                                          <p:stCondLst>
                                            <p:cond delay="834"/>
                                          </p:stCondLst>
                                        </p:cTn>
                                        <p:tgtEl>
                                          <p:spTgt spid="3">
                                            <p:txEl>
                                              <p:pRg st="6" end="6"/>
                                            </p:txEl>
                                          </p:spTgt>
                                        </p:tgtEl>
                                      </p:cBhvr>
                                      <p:to x="100000" y="100000"/>
                                    </p:animScale>
                                    <p:animScale>
                                      <p:cBhvr>
                                        <p:cTn id="31" dur="13">
                                          <p:stCondLst>
                                            <p:cond delay="904"/>
                                          </p:stCondLst>
                                        </p:cTn>
                                        <p:tgtEl>
                                          <p:spTgt spid="3">
                                            <p:txEl>
                                              <p:pRg st="6" end="6"/>
                                            </p:txEl>
                                          </p:spTgt>
                                        </p:tgtEl>
                                      </p:cBhvr>
                                      <p:to x="100000" y="95000"/>
                                    </p:animScale>
                                    <p:animScale>
                                      <p:cBhvr>
                                        <p:cTn id="32" dur="83" decel="50000">
                                          <p:stCondLst>
                                            <p:cond delay="917"/>
                                          </p:stCondLst>
                                        </p:cTn>
                                        <p:tgtEl>
                                          <p:spTgt spid="3">
                                            <p:txEl>
                                              <p:pRg st="6" end="6"/>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heel(1)">
                                      <p:cBhvr>
                                        <p:cTn id="37" dur="75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anim calcmode="lin" valueType="num">
                                      <p:cBhvr>
                                        <p:cTn id="4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p:cTn id="49"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37"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barn(outVertical)">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457200"/>
            <a:ext cx="8610600" cy="4832092"/>
          </a:xfrm>
          <a:prstGeom prst="rect">
            <a:avLst/>
          </a:prstGeom>
          <a:noFill/>
        </p:spPr>
        <p:txBody>
          <a:bodyPr wrap="square">
            <a:spAutoFit/>
          </a:bodyPr>
          <a:lstStyle/>
          <a:p>
            <a:pPr algn="ctr"/>
            <a:r>
              <a:rPr lang="en-US" sz="2200" b="1" dirty="0"/>
              <a:t>HTML server controls</a:t>
            </a:r>
          </a:p>
          <a:p>
            <a:pPr algn="ctr"/>
            <a:endParaRPr lang="en-US" sz="2200" b="1" dirty="0"/>
          </a:p>
          <a:p>
            <a:pPr algn="ctr"/>
            <a:endParaRPr lang="en-US" sz="2200" b="1" dirty="0"/>
          </a:p>
          <a:p>
            <a:pPr marL="342900" indent="-342900" algn="just">
              <a:buFont typeface="Wingdings" panose="05000000000000000000" pitchFamily="2" charset="2"/>
              <a:buChar char="ü"/>
            </a:pPr>
            <a:r>
              <a:rPr lang="en-US" sz="2200" dirty="0"/>
              <a:t>The HTML tags that are not implemented as specific HTML server controls can still be used on the server side; however, they are added to the assembly as </a:t>
            </a:r>
            <a:r>
              <a:rPr lang="en-US" sz="2200" b="1" dirty="0" err="1">
                <a:solidFill>
                  <a:srgbClr val="002060"/>
                </a:solidFill>
              </a:rPr>
              <a:t>HtmlGenericControl</a:t>
            </a:r>
            <a:endParaRPr lang="en-US" sz="2200" b="1" dirty="0">
              <a:solidFill>
                <a:srgbClr val="002060"/>
              </a:solidFill>
            </a:endParaRPr>
          </a:p>
          <a:p>
            <a:pPr algn="just"/>
            <a:endParaRPr lang="en-US" sz="2200" b="1" dirty="0">
              <a:solidFill>
                <a:srgbClr val="002060"/>
              </a:solidFill>
            </a:endParaRPr>
          </a:p>
          <a:p>
            <a:pPr marL="342900" indent="-342900" algn="just">
              <a:buFont typeface="Wingdings" panose="05000000000000000000" pitchFamily="2" charset="2"/>
              <a:buChar char="ü"/>
            </a:pPr>
            <a:r>
              <a:rPr lang="en-US" sz="2200" dirty="0"/>
              <a:t>When the ASP.NET page is reposted, the HTML server controls keep their values</a:t>
            </a:r>
          </a:p>
          <a:p>
            <a:pPr algn="just"/>
            <a:endParaRPr lang="en-US" sz="2200" dirty="0"/>
          </a:p>
          <a:p>
            <a:pPr marL="342900" indent="-342900" algn="just">
              <a:buFont typeface="Wingdings" panose="05000000000000000000" pitchFamily="2" charset="2"/>
              <a:buChar char="ü"/>
            </a:pPr>
            <a:r>
              <a:rPr lang="en-US" sz="2200" dirty="0"/>
              <a:t>The </a:t>
            </a:r>
            <a:r>
              <a:rPr lang="en-US" sz="2200" b="1" dirty="0" err="1">
                <a:solidFill>
                  <a:srgbClr val="00B050"/>
                </a:solidFill>
              </a:rPr>
              <a:t>System.Web.UI.HtmlControls.HtmlControl</a:t>
            </a:r>
            <a:r>
              <a:rPr lang="en-US" sz="2200" b="1" dirty="0">
                <a:solidFill>
                  <a:srgbClr val="00B050"/>
                </a:solidFill>
              </a:rPr>
              <a:t> </a:t>
            </a:r>
            <a:r>
              <a:rPr lang="en-US" sz="2200" dirty="0"/>
              <a:t>base class contains all of the common properties. HTML server controls derive from this class.</a:t>
            </a:r>
          </a:p>
          <a:p>
            <a:endParaRPr lang="en-US" sz="2200" dirty="0"/>
          </a:p>
        </p:txBody>
      </p:sp>
    </p:spTree>
    <p:extLst>
      <p:ext uri="{BB962C8B-B14F-4D97-AF65-F5344CB8AC3E}">
        <p14:creationId xmlns:p14="http://schemas.microsoft.com/office/powerpoint/2010/main" val="329637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6"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 calcmode="lin" valueType="num">
                                      <p:cBhvr additive="base">
                                        <p:cTn id="14"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 calcmode="lin" valueType="num">
                                      <p:cBhvr additive="base">
                                        <p:cTn id="20"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hape 266"/>
          <p:cNvSpPr txBox="1">
            <a:spLocks noGrp="1"/>
          </p:cNvSpPr>
          <p:nvPr>
            <p:ph type="title"/>
          </p:nvPr>
        </p:nvSpPr>
        <p:spPr>
          <a:xfrm>
            <a:off x="1073100" y="63900"/>
            <a:ext cx="4946700" cy="621900"/>
          </a:xfrm>
          <a:prstGeom prst="rect">
            <a:avLst/>
          </a:prstGeom>
        </p:spPr>
        <p:txBody>
          <a:bodyPr lIns="91425" tIns="91425" rIns="91425" bIns="91425" anchor="b" anchorCtr="0">
            <a:noAutofit/>
          </a:bodyPr>
          <a:lstStyle/>
          <a:p>
            <a:pPr lvl="0" algn="ctr" rtl="0">
              <a:spcBef>
                <a:spcPts val="0"/>
              </a:spcBef>
              <a:buNone/>
            </a:pPr>
            <a:r>
              <a:rPr lang="en" sz="3200" b="1" dirty="0">
                <a:solidFill>
                  <a:srgbClr val="002060"/>
                </a:solidFill>
              </a:rPr>
              <a:t>Learning Outcomes</a:t>
            </a:r>
          </a:p>
        </p:txBody>
      </p:sp>
      <p:sp>
        <p:nvSpPr>
          <p:cNvPr id="7" name="Shape 267"/>
          <p:cNvSpPr txBox="1">
            <a:spLocks noGrp="1"/>
          </p:cNvSpPr>
          <p:nvPr>
            <p:ph type="body" idx="4294967295"/>
          </p:nvPr>
        </p:nvSpPr>
        <p:spPr>
          <a:xfrm>
            <a:off x="457200" y="1295400"/>
            <a:ext cx="8382000" cy="3733800"/>
          </a:xfrm>
          <a:prstGeom prst="rect">
            <a:avLst/>
          </a:prstGeom>
        </p:spPr>
        <p:txBody>
          <a:bodyPr lIns="91425" tIns="91425" rIns="91425" bIns="91425" anchor="t" anchorCtr="0">
            <a:noAutofit/>
          </a:bodyPr>
          <a:lstStyle/>
          <a:p>
            <a:pPr lvl="0" algn="just" rtl="0">
              <a:spcBef>
                <a:spcPts val="0"/>
              </a:spcBef>
              <a:spcAft>
                <a:spcPts val="0"/>
              </a:spcAft>
              <a:buNone/>
            </a:pPr>
            <a:r>
              <a:rPr lang="en" sz="2800" b="1" dirty="0">
                <a:solidFill>
                  <a:schemeClr val="accent3">
                    <a:lumMod val="60000"/>
                    <a:lumOff val="40000"/>
                  </a:schemeClr>
                </a:solidFill>
              </a:rPr>
              <a:t>Students will be able to:</a:t>
            </a:r>
          </a:p>
          <a:p>
            <a:pPr marL="457200" indent="-457200" algn="just">
              <a:spcBef>
                <a:spcPts val="0"/>
              </a:spcBef>
              <a:buFont typeface="Wingdings" panose="05000000000000000000" pitchFamily="2" charset="2"/>
              <a:buChar char="q"/>
            </a:pPr>
            <a:r>
              <a:rPr lang="en" sz="2800" b="1" dirty="0">
                <a:solidFill>
                  <a:srgbClr val="0070C0"/>
                </a:solidFill>
              </a:rPr>
              <a:t>Create ASP.NET project and test the working of default (index) page on browser using IIS</a:t>
            </a:r>
          </a:p>
          <a:p>
            <a:pPr marL="457200" indent="-457200" algn="just">
              <a:spcBef>
                <a:spcPts val="0"/>
              </a:spcBef>
              <a:buFont typeface="Wingdings" panose="05000000000000000000" pitchFamily="2" charset="2"/>
              <a:buChar char="q"/>
            </a:pPr>
            <a:endParaRPr lang="en" sz="2800" b="1" dirty="0">
              <a:solidFill>
                <a:srgbClr val="0070C0"/>
              </a:solidFill>
            </a:endParaRPr>
          </a:p>
        </p:txBody>
      </p:sp>
      <p:grpSp>
        <p:nvGrpSpPr>
          <p:cNvPr id="8" name="Shape 314"/>
          <p:cNvGrpSpPr/>
          <p:nvPr/>
        </p:nvGrpSpPr>
        <p:grpSpPr>
          <a:xfrm>
            <a:off x="7806293" y="228600"/>
            <a:ext cx="1032907" cy="990600"/>
            <a:chOff x="584925" y="238125"/>
            <a:chExt cx="415200" cy="525100"/>
          </a:xfrm>
        </p:grpSpPr>
        <p:sp>
          <p:nvSpPr>
            <p:cNvPr id="9" name="Shape 315"/>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0" name="Shape 316"/>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1" name="Shape 317"/>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2" name="Shape 318"/>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3" name="Shape 319"/>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4" name="Shape 320"/>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381000"/>
            <a:ext cx="8610600" cy="3046988"/>
          </a:xfrm>
          <a:prstGeom prst="rect">
            <a:avLst/>
          </a:prstGeom>
          <a:noFill/>
        </p:spPr>
        <p:txBody>
          <a:bodyPr wrap="square">
            <a:spAutoFit/>
          </a:bodyPr>
          <a:lstStyle/>
          <a:p>
            <a:pPr algn="ctr"/>
            <a:r>
              <a:rPr lang="en-US" sz="2400" b="1" dirty="0"/>
              <a:t>HTML server controls</a:t>
            </a:r>
          </a:p>
          <a:p>
            <a:pPr algn="just"/>
            <a:endParaRPr lang="en-US" sz="2400" dirty="0"/>
          </a:p>
          <a:p>
            <a:pPr algn="just"/>
            <a:r>
              <a:rPr lang="en-US" sz="2400" dirty="0"/>
              <a:t>To use an HTML server control, use the following syntax (which uses the </a:t>
            </a:r>
            <a:r>
              <a:rPr lang="en-US" sz="2400" dirty="0" err="1"/>
              <a:t>HtmlInputText</a:t>
            </a:r>
            <a:r>
              <a:rPr lang="en-US" sz="2400" dirty="0"/>
              <a:t> control as an example):</a:t>
            </a:r>
          </a:p>
          <a:p>
            <a:pPr algn="just"/>
            <a:endParaRPr lang="en-US" sz="2400" dirty="0"/>
          </a:p>
          <a:p>
            <a:pPr algn="just"/>
            <a:r>
              <a:rPr lang="en-US" sz="2400" dirty="0"/>
              <a:t>ASP.NET (C#)</a:t>
            </a:r>
          </a:p>
          <a:p>
            <a:pPr algn="just"/>
            <a:endParaRPr lang="en-US" sz="2400" dirty="0"/>
          </a:p>
          <a:p>
            <a:pPr algn="just"/>
            <a:r>
              <a:rPr lang="en-US" sz="2400" b="1" dirty="0">
                <a:solidFill>
                  <a:srgbClr val="C5053C"/>
                </a:solidFill>
              </a:rPr>
              <a:t>&lt;input type="text" value="hello world" </a:t>
            </a:r>
            <a:r>
              <a:rPr lang="en-US" sz="2400" b="1" dirty="0" err="1">
                <a:solidFill>
                  <a:srgbClr val="C5053C"/>
                </a:solidFill>
              </a:rPr>
              <a:t>runat</a:t>
            </a:r>
            <a:r>
              <a:rPr lang="en-US" sz="2400" b="1" dirty="0">
                <a:solidFill>
                  <a:srgbClr val="C5053C"/>
                </a:solidFill>
              </a:rPr>
              <a:t>=server /&gt;</a:t>
            </a:r>
            <a:endParaRPr lang="en-IN" sz="2400" b="1" dirty="0">
              <a:solidFill>
                <a:srgbClr val="C5053C"/>
              </a:solidFill>
            </a:endParaRPr>
          </a:p>
        </p:txBody>
      </p:sp>
    </p:spTree>
    <p:extLst>
      <p:ext uri="{BB962C8B-B14F-4D97-AF65-F5344CB8AC3E}">
        <p14:creationId xmlns:p14="http://schemas.microsoft.com/office/powerpoint/2010/main" val="3873156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86916"/>
            <a:ext cx="8610600" cy="6063198"/>
          </a:xfrm>
          <a:prstGeom prst="rect">
            <a:avLst/>
          </a:prstGeom>
          <a:noFill/>
        </p:spPr>
        <p:txBody>
          <a:bodyPr wrap="square">
            <a:spAutoFit/>
          </a:bodyPr>
          <a:lstStyle/>
          <a:p>
            <a:pPr algn="ctr"/>
            <a:r>
              <a:rPr lang="en-US" sz="2400" b="1" dirty="0"/>
              <a:t>Web server controls</a:t>
            </a:r>
          </a:p>
          <a:p>
            <a:pPr algn="just"/>
            <a:r>
              <a:rPr lang="en-US" sz="2000" dirty="0">
                <a:solidFill>
                  <a:srgbClr val="0070C0"/>
                </a:solidFill>
              </a:rPr>
              <a:t>Web controls are similar to the HTML server controls such as Button, </a:t>
            </a:r>
            <a:r>
              <a:rPr lang="en-US" sz="2000" dirty="0" err="1">
                <a:solidFill>
                  <a:srgbClr val="0070C0"/>
                </a:solidFill>
              </a:rPr>
              <a:t>TextBox</a:t>
            </a:r>
            <a:r>
              <a:rPr lang="en-US" sz="2000" dirty="0">
                <a:solidFill>
                  <a:srgbClr val="0070C0"/>
                </a:solidFill>
              </a:rPr>
              <a:t>, and Hyperlink, except that Web controls have a standardized set of property names. Web server controls offer the following advantages:</a:t>
            </a:r>
          </a:p>
          <a:p>
            <a:pPr algn="just"/>
            <a:endParaRPr lang="en-US" sz="2000" b="1" dirty="0">
              <a:solidFill>
                <a:srgbClr val="0070C0"/>
              </a:solidFill>
            </a:endParaRPr>
          </a:p>
          <a:p>
            <a:pPr marL="342900" indent="-342900" algn="just">
              <a:buFont typeface="Arial" panose="020B0604020202020204" pitchFamily="34" charset="0"/>
              <a:buChar char="•"/>
            </a:pPr>
            <a:r>
              <a:rPr lang="en-US" sz="2000" b="1" dirty="0">
                <a:solidFill>
                  <a:srgbClr val="C5053C"/>
                </a:solidFill>
              </a:rPr>
              <a:t>Make it easier for manufacturers and developers to build tools or applications that automatically generate the user interface.</a:t>
            </a:r>
          </a:p>
          <a:p>
            <a:pPr marL="342900" indent="-342900" algn="just">
              <a:buFont typeface="Arial" panose="020B0604020202020204" pitchFamily="34" charset="0"/>
              <a:buChar char="•"/>
            </a:pPr>
            <a:r>
              <a:rPr lang="en-US" sz="2000" b="1" dirty="0">
                <a:solidFill>
                  <a:srgbClr val="00B050"/>
                </a:solidFill>
              </a:rPr>
              <a:t>Simplify the process of creating interactive Web forms, which requires less knowledge of how HTML controls work and make the task of using them less prone to errors.</a:t>
            </a:r>
          </a:p>
          <a:p>
            <a:pPr marL="342900" indent="-342900" algn="just">
              <a:buFont typeface="Arial" panose="020B0604020202020204" pitchFamily="34" charset="0"/>
              <a:buChar char="•"/>
            </a:pPr>
            <a:r>
              <a:rPr lang="en-US" sz="2000" b="1" dirty="0"/>
              <a:t>The </a:t>
            </a:r>
            <a:r>
              <a:rPr lang="en-US" sz="2000" b="1" dirty="0" err="1">
                <a:solidFill>
                  <a:srgbClr val="7030A0"/>
                </a:solidFill>
              </a:rPr>
              <a:t>System.Web.UI.WebControls.WebControl</a:t>
            </a:r>
            <a:r>
              <a:rPr lang="en-US" sz="2000" b="1" dirty="0">
                <a:solidFill>
                  <a:srgbClr val="7030A0"/>
                </a:solidFill>
              </a:rPr>
              <a:t> </a:t>
            </a:r>
            <a:r>
              <a:rPr lang="en-US" sz="2000" b="1" dirty="0"/>
              <a:t>base class contains all of the common properties. Most of the Web server controls derive from this class.</a:t>
            </a:r>
          </a:p>
          <a:p>
            <a:pPr algn="just"/>
            <a:endParaRPr lang="en-US" sz="2000" b="1" dirty="0"/>
          </a:p>
          <a:p>
            <a:pPr algn="just"/>
            <a:r>
              <a:rPr lang="en-US" sz="2000" b="1" dirty="0">
                <a:solidFill>
                  <a:srgbClr val="FFC000"/>
                </a:solidFill>
              </a:rPr>
              <a:t>Syntax (which uses the </a:t>
            </a:r>
            <a:r>
              <a:rPr lang="en-US" sz="2000" b="1" dirty="0" err="1">
                <a:solidFill>
                  <a:srgbClr val="FFC000"/>
                </a:solidFill>
              </a:rPr>
              <a:t>TextBox</a:t>
            </a:r>
            <a:r>
              <a:rPr lang="en-US" sz="2000" b="1" dirty="0">
                <a:solidFill>
                  <a:srgbClr val="FFC000"/>
                </a:solidFill>
              </a:rPr>
              <a:t> control as an example):</a:t>
            </a:r>
          </a:p>
          <a:p>
            <a:pPr algn="just"/>
            <a:endParaRPr lang="en-US" sz="2000" b="1" dirty="0"/>
          </a:p>
          <a:p>
            <a:pPr algn="just"/>
            <a:r>
              <a:rPr lang="en-US" sz="2000" b="1" dirty="0"/>
              <a:t>ASP.NET (C#)</a:t>
            </a:r>
          </a:p>
          <a:p>
            <a:pPr algn="just"/>
            <a:endParaRPr lang="en-US" sz="2000" b="1" dirty="0"/>
          </a:p>
          <a:p>
            <a:pPr algn="ctr"/>
            <a:r>
              <a:rPr lang="en-US" sz="2400" b="1" dirty="0">
                <a:solidFill>
                  <a:srgbClr val="0070C0"/>
                </a:solidFill>
              </a:rPr>
              <a:t>&lt;</a:t>
            </a:r>
            <a:r>
              <a:rPr lang="en-US" sz="2400" b="1" dirty="0" err="1">
                <a:solidFill>
                  <a:srgbClr val="0070C0"/>
                </a:solidFill>
              </a:rPr>
              <a:t>asp:textbox</a:t>
            </a:r>
            <a:r>
              <a:rPr lang="en-US" sz="2400" b="1" dirty="0">
                <a:solidFill>
                  <a:srgbClr val="0070C0"/>
                </a:solidFill>
              </a:rPr>
              <a:t> text="hello world" </a:t>
            </a:r>
            <a:r>
              <a:rPr lang="en-US" sz="2400" b="1" dirty="0" err="1">
                <a:solidFill>
                  <a:srgbClr val="0070C0"/>
                </a:solidFill>
              </a:rPr>
              <a:t>runat</a:t>
            </a:r>
            <a:r>
              <a:rPr lang="en-US" sz="2400" b="1" dirty="0">
                <a:solidFill>
                  <a:srgbClr val="0070C0"/>
                </a:solidFill>
              </a:rPr>
              <a:t>=server /&gt;</a:t>
            </a:r>
            <a:endParaRPr lang="en-US" sz="1600" dirty="0">
              <a:solidFill>
                <a:srgbClr val="0070C0"/>
              </a:solidFill>
            </a:endParaRPr>
          </a:p>
        </p:txBody>
      </p:sp>
    </p:spTree>
    <p:extLst>
      <p:ext uri="{BB962C8B-B14F-4D97-AF65-F5344CB8AC3E}">
        <p14:creationId xmlns:p14="http://schemas.microsoft.com/office/powerpoint/2010/main" val="271023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outVertic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p:cTn id="18" dur="750" fill="hold"/>
                                        <p:tgtEl>
                                          <p:spTgt spid="3">
                                            <p:txEl>
                                              <p:pRg st="4" end="4"/>
                                            </p:txEl>
                                          </p:spTgt>
                                        </p:tgtEl>
                                        <p:attrNameLst>
                                          <p:attrName>ppt_w</p:attrName>
                                        </p:attrNameLst>
                                      </p:cBhvr>
                                      <p:tavLst>
                                        <p:tav tm="0">
                                          <p:val>
                                            <p:fltVal val="0"/>
                                          </p:val>
                                        </p:tav>
                                        <p:tav tm="100000">
                                          <p:val>
                                            <p:strVal val="#ppt_w"/>
                                          </p:val>
                                        </p:tav>
                                      </p:tavLst>
                                    </p:anim>
                                    <p:anim calcmode="lin" valueType="num">
                                      <p:cBhvr>
                                        <p:cTn id="19" dur="750" fill="hold"/>
                                        <p:tgtEl>
                                          <p:spTgt spid="3">
                                            <p:txEl>
                                              <p:pRg st="4" end="4"/>
                                            </p:txEl>
                                          </p:spTgt>
                                        </p:tgtEl>
                                        <p:attrNameLst>
                                          <p:attrName>ppt_h</p:attrName>
                                        </p:attrNameLst>
                                      </p:cBhvr>
                                      <p:tavLst>
                                        <p:tav tm="0">
                                          <p:val>
                                            <p:fltVal val="0"/>
                                          </p:val>
                                        </p:tav>
                                        <p:tav tm="100000">
                                          <p:val>
                                            <p:strVal val="#ppt_h"/>
                                          </p:val>
                                        </p:tav>
                                      </p:tavLst>
                                    </p:anim>
                                    <p:anim calcmode="lin" valueType="num">
                                      <p:cBhvr>
                                        <p:cTn id="20" dur="75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1" dur="7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362">
                                          <p:stCondLst>
                                            <p:cond delay="0"/>
                                          </p:stCondLst>
                                        </p:cTn>
                                        <p:tgtEl>
                                          <p:spTgt spid="3">
                                            <p:txEl>
                                              <p:pRg st="5" end="5"/>
                                            </p:txEl>
                                          </p:spTgt>
                                        </p:tgtEl>
                                      </p:cBhvr>
                                    </p:animEffect>
                                    <p:anim calcmode="lin" valueType="num">
                                      <p:cBhvr>
                                        <p:cTn id="27" dur="1139"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28" dur="415"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29" dur="415" tmFilter="0, 0; 0.125,0.2665; 0.25,0.4; 0.375,0.465; 0.5,0.5;  0.625,0.535; 0.75,0.6; 0.875,0.7335; 1,1">
                                          <p:stCondLst>
                                            <p:cond delay="415"/>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30" dur="207" tmFilter="0, 0; 0.125,0.2665; 0.25,0.4; 0.375,0.465; 0.5,0.5;  0.625,0.535; 0.75,0.6; 0.875,0.7335; 1,1">
                                          <p:stCondLst>
                                            <p:cond delay="828"/>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31" dur="103" tmFilter="0, 0; 0.125,0.2665; 0.25,0.4; 0.375,0.465; 0.5,0.5;  0.625,0.535; 0.75,0.6; 0.875,0.7335; 1,1">
                                          <p:stCondLst>
                                            <p:cond delay="1035"/>
                                          </p:stCondLst>
                                        </p:cTn>
                                        <p:tgtEl>
                                          <p:spTgt spid="3">
                                            <p:txEl>
                                              <p:pRg st="5" end="5"/>
                                            </p:txEl>
                                          </p:spTgt>
                                        </p:tgtEl>
                                        <p:attrNameLst>
                                          <p:attrName>ppt_y</p:attrName>
                                        </p:attrNameLst>
                                      </p:cBhvr>
                                      <p:tavLst>
                                        <p:tav tm="0" fmla="#ppt_y-sin(pi*$)/81">
                                          <p:val>
                                            <p:fltVal val="0"/>
                                          </p:val>
                                        </p:tav>
                                        <p:tav tm="100000">
                                          <p:val>
                                            <p:fltVal val="1"/>
                                          </p:val>
                                        </p:tav>
                                      </p:tavLst>
                                    </p:anim>
                                    <p:animScale>
                                      <p:cBhvr>
                                        <p:cTn id="32" dur="16">
                                          <p:stCondLst>
                                            <p:cond delay="406"/>
                                          </p:stCondLst>
                                        </p:cTn>
                                        <p:tgtEl>
                                          <p:spTgt spid="3">
                                            <p:txEl>
                                              <p:pRg st="5" end="5"/>
                                            </p:txEl>
                                          </p:spTgt>
                                        </p:tgtEl>
                                      </p:cBhvr>
                                      <p:to x="100000" y="60000"/>
                                    </p:animScale>
                                    <p:animScale>
                                      <p:cBhvr>
                                        <p:cTn id="33" dur="104" decel="50000">
                                          <p:stCondLst>
                                            <p:cond delay="423"/>
                                          </p:stCondLst>
                                        </p:cTn>
                                        <p:tgtEl>
                                          <p:spTgt spid="3">
                                            <p:txEl>
                                              <p:pRg st="5" end="5"/>
                                            </p:txEl>
                                          </p:spTgt>
                                        </p:tgtEl>
                                      </p:cBhvr>
                                      <p:to x="100000" y="100000"/>
                                    </p:animScale>
                                    <p:animScale>
                                      <p:cBhvr>
                                        <p:cTn id="34" dur="16">
                                          <p:stCondLst>
                                            <p:cond delay="820"/>
                                          </p:stCondLst>
                                        </p:cTn>
                                        <p:tgtEl>
                                          <p:spTgt spid="3">
                                            <p:txEl>
                                              <p:pRg st="5" end="5"/>
                                            </p:txEl>
                                          </p:spTgt>
                                        </p:tgtEl>
                                      </p:cBhvr>
                                      <p:to x="100000" y="80000"/>
                                    </p:animScale>
                                    <p:animScale>
                                      <p:cBhvr>
                                        <p:cTn id="35" dur="104" decel="50000">
                                          <p:stCondLst>
                                            <p:cond delay="836"/>
                                          </p:stCondLst>
                                        </p:cTn>
                                        <p:tgtEl>
                                          <p:spTgt spid="3">
                                            <p:txEl>
                                              <p:pRg st="5" end="5"/>
                                            </p:txEl>
                                          </p:spTgt>
                                        </p:tgtEl>
                                      </p:cBhvr>
                                      <p:to x="100000" y="100000"/>
                                    </p:animScale>
                                    <p:animScale>
                                      <p:cBhvr>
                                        <p:cTn id="36" dur="16">
                                          <p:stCondLst>
                                            <p:cond delay="1026"/>
                                          </p:stCondLst>
                                        </p:cTn>
                                        <p:tgtEl>
                                          <p:spTgt spid="3">
                                            <p:txEl>
                                              <p:pRg st="5" end="5"/>
                                            </p:txEl>
                                          </p:spTgt>
                                        </p:tgtEl>
                                      </p:cBhvr>
                                      <p:to x="100000" y="90000"/>
                                    </p:animScale>
                                    <p:animScale>
                                      <p:cBhvr>
                                        <p:cTn id="37" dur="104" decel="50000">
                                          <p:stCondLst>
                                            <p:cond delay="1042"/>
                                          </p:stCondLst>
                                        </p:cTn>
                                        <p:tgtEl>
                                          <p:spTgt spid="3">
                                            <p:txEl>
                                              <p:pRg st="5" end="5"/>
                                            </p:txEl>
                                          </p:spTgt>
                                        </p:tgtEl>
                                      </p:cBhvr>
                                      <p:to x="100000" y="100000"/>
                                    </p:animScale>
                                    <p:animScale>
                                      <p:cBhvr>
                                        <p:cTn id="38" dur="16">
                                          <p:stCondLst>
                                            <p:cond delay="1130"/>
                                          </p:stCondLst>
                                        </p:cTn>
                                        <p:tgtEl>
                                          <p:spTgt spid="3">
                                            <p:txEl>
                                              <p:pRg st="5" end="5"/>
                                            </p:txEl>
                                          </p:spTgt>
                                        </p:tgtEl>
                                      </p:cBhvr>
                                      <p:to x="100000" y="95000"/>
                                    </p:animScale>
                                    <p:animScale>
                                      <p:cBhvr>
                                        <p:cTn id="39" dur="104" decel="50000">
                                          <p:stCondLst>
                                            <p:cond delay="1146"/>
                                          </p:stCondLst>
                                        </p:cTn>
                                        <p:tgtEl>
                                          <p:spTgt spid="3">
                                            <p:txEl>
                                              <p:pRg st="5" end="5"/>
                                            </p:txEl>
                                          </p:spTgt>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4" dur="500"/>
                                        <p:tgtEl>
                                          <p:spTgt spid="3">
                                            <p:txEl>
                                              <p:pRg st="7" end="7"/>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7" dur="500"/>
                                        <p:tgtEl>
                                          <p:spTgt spid="3">
                                            <p:txEl>
                                              <p:pRg st="9" end="9"/>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457200"/>
            <a:ext cx="8610600" cy="2985433"/>
          </a:xfrm>
          <a:prstGeom prst="rect">
            <a:avLst/>
          </a:prstGeom>
          <a:noFill/>
        </p:spPr>
        <p:txBody>
          <a:bodyPr wrap="square">
            <a:spAutoFit/>
          </a:bodyPr>
          <a:lstStyle/>
          <a:p>
            <a:pPr algn="ctr"/>
            <a:r>
              <a:rPr lang="en-US" sz="2400" b="1" dirty="0">
                <a:solidFill>
                  <a:srgbClr val="002060"/>
                </a:solidFill>
              </a:rPr>
              <a:t>Web server controls</a:t>
            </a:r>
          </a:p>
          <a:p>
            <a:pPr algn="l"/>
            <a:r>
              <a:rPr lang="en-US" sz="2400" b="1" i="0" dirty="0">
                <a:solidFill>
                  <a:srgbClr val="161616"/>
                </a:solidFill>
                <a:effectLst/>
                <a:latin typeface="Segoe UI" panose="020B0502040204020203" pitchFamily="34" charset="0"/>
              </a:rPr>
              <a:t>Web server controls can be divided into four categories:</a:t>
            </a:r>
          </a:p>
          <a:p>
            <a:pPr algn="l"/>
            <a:endParaRPr lang="en-US" sz="2400" b="1" i="0" dirty="0">
              <a:solidFill>
                <a:srgbClr val="161616"/>
              </a:solidFill>
              <a:effectLst/>
              <a:latin typeface="Segoe UI" panose="020B0502040204020203" pitchFamily="34" charset="0"/>
            </a:endParaRPr>
          </a:p>
          <a:p>
            <a:pPr algn="l">
              <a:buFont typeface="Arial" panose="020B0604020202020204" pitchFamily="34" charset="0"/>
              <a:buChar char="•"/>
            </a:pPr>
            <a:r>
              <a:rPr lang="en-US" sz="2400" i="0" dirty="0">
                <a:solidFill>
                  <a:srgbClr val="161616"/>
                </a:solidFill>
                <a:effectLst/>
                <a:latin typeface="Segoe UI" panose="020B0502040204020203" pitchFamily="34" charset="0"/>
              </a:rPr>
              <a:t>Basic Web Controls</a:t>
            </a:r>
          </a:p>
          <a:p>
            <a:pPr algn="l">
              <a:buFont typeface="Arial" panose="020B0604020202020204" pitchFamily="34" charset="0"/>
              <a:buChar char="•"/>
            </a:pPr>
            <a:r>
              <a:rPr lang="en-US" sz="2400" i="0" dirty="0">
                <a:solidFill>
                  <a:srgbClr val="161616"/>
                </a:solidFill>
                <a:effectLst/>
                <a:latin typeface="Segoe UI" panose="020B0502040204020203" pitchFamily="34" charset="0"/>
              </a:rPr>
              <a:t>Validation Controls</a:t>
            </a:r>
          </a:p>
          <a:p>
            <a:pPr algn="l">
              <a:buFont typeface="Arial" panose="020B0604020202020204" pitchFamily="34" charset="0"/>
              <a:buChar char="•"/>
            </a:pPr>
            <a:r>
              <a:rPr lang="en-US" sz="2400" i="0" dirty="0">
                <a:solidFill>
                  <a:srgbClr val="161616"/>
                </a:solidFill>
                <a:effectLst/>
                <a:latin typeface="Segoe UI" panose="020B0502040204020203" pitchFamily="34" charset="0"/>
              </a:rPr>
              <a:t>List Controls</a:t>
            </a:r>
          </a:p>
          <a:p>
            <a:pPr algn="l">
              <a:buFont typeface="Arial" panose="020B0604020202020204" pitchFamily="34" charset="0"/>
              <a:buChar char="•"/>
            </a:pPr>
            <a:r>
              <a:rPr lang="en-US" sz="2400" i="0" dirty="0">
                <a:solidFill>
                  <a:srgbClr val="161616"/>
                </a:solidFill>
                <a:effectLst/>
                <a:latin typeface="Segoe UI" panose="020B0502040204020203" pitchFamily="34" charset="0"/>
              </a:rPr>
              <a:t>Rich Controls</a:t>
            </a:r>
          </a:p>
          <a:p>
            <a:endParaRPr lang="en-US" sz="2000" b="1" dirty="0"/>
          </a:p>
        </p:txBody>
      </p:sp>
      <p:sp>
        <p:nvSpPr>
          <p:cNvPr id="4" name="TextBox 3">
            <a:extLst>
              <a:ext uri="{FF2B5EF4-FFF2-40B4-BE49-F238E27FC236}">
                <a16:creationId xmlns:a16="http://schemas.microsoft.com/office/drawing/2014/main" id="{0F56677C-DB1D-C6AB-DDEB-DAFFEC522A43}"/>
              </a:ext>
            </a:extLst>
          </p:cNvPr>
          <p:cNvSpPr txBox="1"/>
          <p:nvPr/>
        </p:nvSpPr>
        <p:spPr>
          <a:xfrm>
            <a:off x="609600" y="5257800"/>
            <a:ext cx="8267700" cy="307777"/>
          </a:xfrm>
          <a:prstGeom prst="rect">
            <a:avLst/>
          </a:prstGeom>
          <a:noFill/>
        </p:spPr>
        <p:txBody>
          <a:bodyPr wrap="square">
            <a:spAutoFit/>
          </a:bodyPr>
          <a:lstStyle/>
          <a:p>
            <a:r>
              <a:rPr lang="en-IN" dirty="0"/>
              <a:t>https://learn.microsoft.com/en-us/troubleshoot/developer/webapps/aspnet/development/server-controls</a:t>
            </a:r>
          </a:p>
        </p:txBody>
      </p:sp>
    </p:spTree>
    <p:extLst>
      <p:ext uri="{BB962C8B-B14F-4D97-AF65-F5344CB8AC3E}">
        <p14:creationId xmlns:p14="http://schemas.microsoft.com/office/powerpoint/2010/main" val="2170040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874671B-D7E7-7DA3-BA78-17BB91937D61}"/>
              </a:ext>
            </a:extLst>
          </p:cNvPr>
          <p:cNvGraphicFramePr>
            <a:graphicFrameLocks noGrp="1"/>
          </p:cNvGraphicFramePr>
          <p:nvPr>
            <p:extLst>
              <p:ext uri="{D42A27DB-BD31-4B8C-83A1-F6EECF244321}">
                <p14:modId xmlns:p14="http://schemas.microsoft.com/office/powerpoint/2010/main" val="2654926504"/>
              </p:ext>
            </p:extLst>
          </p:nvPr>
        </p:nvGraphicFramePr>
        <p:xfrm>
          <a:off x="129309" y="228600"/>
          <a:ext cx="8763000" cy="5355520"/>
        </p:xfrm>
        <a:graphic>
          <a:graphicData uri="http://schemas.openxmlformats.org/drawingml/2006/table">
            <a:tbl>
              <a:tblPr/>
              <a:tblGrid>
                <a:gridCol w="4381500">
                  <a:extLst>
                    <a:ext uri="{9D8B030D-6E8A-4147-A177-3AD203B41FA5}">
                      <a16:colId xmlns:a16="http://schemas.microsoft.com/office/drawing/2014/main" val="3012200065"/>
                    </a:ext>
                  </a:extLst>
                </a:gridCol>
                <a:gridCol w="4381500">
                  <a:extLst>
                    <a:ext uri="{9D8B030D-6E8A-4147-A177-3AD203B41FA5}">
                      <a16:colId xmlns:a16="http://schemas.microsoft.com/office/drawing/2014/main" val="1108303038"/>
                    </a:ext>
                  </a:extLst>
                </a:gridCol>
              </a:tblGrid>
              <a:tr h="246613">
                <a:tc>
                  <a:txBody>
                    <a:bodyPr/>
                    <a:lstStyle/>
                    <a:p>
                      <a:pPr algn="ctr" fontAlgn="base"/>
                      <a:r>
                        <a:rPr lang="en-IN" sz="1600" b="1" dirty="0">
                          <a:solidFill>
                            <a:srgbClr val="333333"/>
                          </a:solidFill>
                          <a:effectLst/>
                          <a:latin typeface="+mj-lt"/>
                        </a:rPr>
                        <a:t>HTML Controls</a:t>
                      </a:r>
                    </a:p>
                  </a:txBody>
                  <a:tcPr marL="72533" marR="72533" marT="21760" marB="21760">
                    <a:lnL>
                      <a:noFill/>
                    </a:lnL>
                    <a:lnR>
                      <a:noFill/>
                    </a:lnR>
                    <a:lnT>
                      <a:noFill/>
                    </a:lnT>
                    <a:lnB w="63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ase"/>
                      <a:r>
                        <a:rPr lang="en-IN" sz="1600" b="1" dirty="0" err="1">
                          <a:solidFill>
                            <a:srgbClr val="333333"/>
                          </a:solidFill>
                          <a:effectLst/>
                          <a:latin typeface="+mj-lt"/>
                        </a:rPr>
                        <a:t>ASP.Net</a:t>
                      </a:r>
                      <a:r>
                        <a:rPr lang="en-IN" sz="1600" b="1" dirty="0">
                          <a:solidFill>
                            <a:srgbClr val="333333"/>
                          </a:solidFill>
                          <a:effectLst/>
                          <a:latin typeface="+mj-lt"/>
                        </a:rPr>
                        <a:t> Controls</a:t>
                      </a:r>
                    </a:p>
                  </a:txBody>
                  <a:tcPr marL="72533" marR="72533" marT="21760" marB="21760">
                    <a:lnL>
                      <a:noFill/>
                    </a:lnL>
                    <a:lnR>
                      <a:noFill/>
                    </a:lnR>
                    <a:lnT>
                      <a:noFill/>
                    </a:lnT>
                    <a:lnB w="635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12718035"/>
                  </a:ext>
                </a:extLst>
              </a:tr>
              <a:tr h="246613">
                <a:tc>
                  <a:txBody>
                    <a:bodyPr/>
                    <a:lstStyle/>
                    <a:p>
                      <a:pPr algn="l" fontAlgn="t"/>
                      <a:r>
                        <a:rPr lang="en-US" sz="1600" b="0" dirty="0">
                          <a:effectLst/>
                          <a:latin typeface="+mj-lt"/>
                        </a:rPr>
                        <a:t>HTML control runs at </a:t>
                      </a:r>
                      <a:r>
                        <a:rPr lang="en-US" sz="1600" b="1" dirty="0">
                          <a:solidFill>
                            <a:srgbClr val="00B050"/>
                          </a:solidFill>
                          <a:effectLst/>
                          <a:latin typeface="+mj-lt"/>
                        </a:rPr>
                        <a:t>client side.</a:t>
                      </a:r>
                      <a:endParaRPr lang="en-US" sz="1600" b="0" dirty="0">
                        <a:solidFill>
                          <a:srgbClr val="00B050"/>
                        </a:solidFill>
                        <a:effectLst/>
                        <a:latin typeface="+mj-lt"/>
                      </a:endParaRP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run at </a:t>
                      </a:r>
                      <a:r>
                        <a:rPr lang="en-US" sz="1600" b="1" dirty="0">
                          <a:solidFill>
                            <a:srgbClr val="C00000"/>
                          </a:solidFill>
                          <a:effectLst/>
                          <a:latin typeface="+mj-lt"/>
                        </a:rPr>
                        <a:t>server side</a:t>
                      </a:r>
                      <a:r>
                        <a:rPr lang="en-US" sz="1600" b="0" dirty="0">
                          <a:solidFill>
                            <a:srgbClr val="C00000"/>
                          </a:solidFill>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99856"/>
                  </a:ext>
                </a:extLst>
              </a:tr>
              <a:tr h="652799">
                <a:tc>
                  <a:txBody>
                    <a:bodyPr/>
                    <a:lstStyle/>
                    <a:p>
                      <a:pPr algn="l" fontAlgn="t"/>
                      <a:r>
                        <a:rPr lang="en-US" sz="1600" b="0" dirty="0">
                          <a:effectLst/>
                          <a:latin typeface="+mj-lt"/>
                        </a:rPr>
                        <a:t>You can run HTML controls at server side by adding attribute </a:t>
                      </a:r>
                      <a:r>
                        <a:rPr lang="en-US" sz="1600" b="1" dirty="0" err="1">
                          <a:effectLst/>
                          <a:latin typeface="+mj-lt"/>
                        </a:rPr>
                        <a:t>runat</a:t>
                      </a:r>
                      <a:r>
                        <a:rPr lang="en-US" sz="1600" b="1" dirty="0">
                          <a:effectLst/>
                          <a:latin typeface="+mj-lt"/>
                        </a:rPr>
                        <a:t>=”server”</a:t>
                      </a:r>
                      <a:r>
                        <a:rPr lang="en-US" sz="1600" b="0" dirty="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a:effectLst/>
                          <a:latin typeface="+mj-lt"/>
                        </a:rPr>
                        <a:t>You can not run </a:t>
                      </a:r>
                      <a:r>
                        <a:rPr lang="en-US" sz="1600" b="0" dirty="0" err="1">
                          <a:effectLst/>
                          <a:latin typeface="+mj-lt"/>
                        </a:rPr>
                        <a:t>ASP.Net</a:t>
                      </a:r>
                      <a:r>
                        <a:rPr lang="en-US" sz="1600" b="0" dirty="0">
                          <a:effectLst/>
                          <a:latin typeface="+mj-lt"/>
                        </a:rPr>
                        <a:t> Controls on client side as these controls have this attribute </a:t>
                      </a:r>
                      <a:r>
                        <a:rPr lang="en-US" sz="1600" b="1" dirty="0" err="1">
                          <a:effectLst/>
                          <a:latin typeface="+mj-lt"/>
                        </a:rPr>
                        <a:t>runat</a:t>
                      </a:r>
                      <a:r>
                        <a:rPr lang="en-US" sz="1600" b="1" dirty="0">
                          <a:effectLst/>
                          <a:latin typeface="+mj-lt"/>
                        </a:rPr>
                        <a:t>=”server” </a:t>
                      </a:r>
                      <a:r>
                        <a:rPr lang="en-US" sz="1600" b="0" dirty="0">
                          <a:effectLst/>
                          <a:latin typeface="+mj-lt"/>
                        </a:rPr>
                        <a:t>by default</a:t>
                      </a:r>
                      <a:r>
                        <a:rPr lang="en-US" sz="1600" b="1" dirty="0">
                          <a:effectLst/>
                          <a:latin typeface="+mj-lt"/>
                        </a:rPr>
                        <a:t>.</a:t>
                      </a:r>
                      <a:endParaRPr lang="en-US" sz="1600" b="0" dirty="0">
                        <a:effectLst/>
                        <a:latin typeface="+mj-lt"/>
                      </a:endParaRP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75815298"/>
                  </a:ext>
                </a:extLst>
              </a:tr>
              <a:tr h="449706">
                <a:tc>
                  <a:txBody>
                    <a:bodyPr/>
                    <a:lstStyle/>
                    <a:p>
                      <a:pPr algn="l" fontAlgn="t"/>
                      <a:r>
                        <a:rPr lang="en-US" sz="1600" b="0" dirty="0">
                          <a:effectLst/>
                          <a:latin typeface="+mj-lt"/>
                        </a:rPr>
                        <a:t>HTML controls are client side controls, so it does </a:t>
                      </a:r>
                      <a:r>
                        <a:rPr lang="en-US" sz="1600" b="1" dirty="0">
                          <a:solidFill>
                            <a:srgbClr val="C00000"/>
                          </a:solidFill>
                          <a:effectLst/>
                          <a:latin typeface="+mj-lt"/>
                        </a:rPr>
                        <a:t>not</a:t>
                      </a:r>
                      <a:r>
                        <a:rPr lang="en-US" sz="1600" b="0" dirty="0">
                          <a:effectLst/>
                          <a:latin typeface="+mj-lt"/>
                        </a:rPr>
                        <a:t> provide </a:t>
                      </a:r>
                      <a:r>
                        <a:rPr lang="en-US" sz="1600" b="1" dirty="0">
                          <a:effectLst/>
                          <a:latin typeface="+mj-lt"/>
                        </a:rPr>
                        <a:t>STATE management.</a:t>
                      </a:r>
                      <a:endParaRPr lang="en-US" sz="1600" b="0" dirty="0">
                        <a:effectLst/>
                        <a:latin typeface="+mj-lt"/>
                      </a:endParaRP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are Server side controls, </a:t>
                      </a:r>
                      <a:r>
                        <a:rPr lang="en-US" sz="1600" b="1" dirty="0">
                          <a:solidFill>
                            <a:srgbClr val="00B050"/>
                          </a:solidFill>
                          <a:effectLst/>
                          <a:latin typeface="+mj-lt"/>
                        </a:rPr>
                        <a:t>provides </a:t>
                      </a:r>
                      <a:r>
                        <a:rPr lang="en-US" sz="1600" b="0" dirty="0">
                          <a:effectLst/>
                          <a:latin typeface="+mj-lt"/>
                        </a:rPr>
                        <a:t>STATE management.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09471321"/>
                  </a:ext>
                </a:extLst>
              </a:tr>
              <a:tr h="246613">
                <a:tc>
                  <a:txBody>
                    <a:bodyPr/>
                    <a:lstStyle/>
                    <a:p>
                      <a:pPr algn="l" fontAlgn="t"/>
                      <a:r>
                        <a:rPr lang="en-US" sz="1600" b="0" dirty="0">
                          <a:solidFill>
                            <a:srgbClr val="00B050"/>
                          </a:solidFill>
                          <a:effectLst/>
                          <a:latin typeface="+mj-lt"/>
                        </a:rPr>
                        <a:t>HTML control does not require rendering.</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solidFill>
                            <a:srgbClr val="C00000"/>
                          </a:solidFill>
                          <a:effectLst/>
                          <a:latin typeface="+mj-lt"/>
                        </a:rPr>
                        <a:t>ASP.Net</a:t>
                      </a:r>
                      <a:r>
                        <a:rPr lang="en-US" sz="1600" b="0" dirty="0">
                          <a:solidFill>
                            <a:srgbClr val="C00000"/>
                          </a:solidFill>
                          <a:effectLst/>
                          <a:latin typeface="+mj-lt"/>
                        </a:rPr>
                        <a:t> controls require </a:t>
                      </a:r>
                      <a:r>
                        <a:rPr lang="en-US" sz="1600" b="1" dirty="0">
                          <a:solidFill>
                            <a:srgbClr val="C00000"/>
                          </a:solidFill>
                          <a:effectLst/>
                          <a:latin typeface="+mj-lt"/>
                        </a:rPr>
                        <a:t>rendering</a:t>
                      </a:r>
                      <a:r>
                        <a:rPr lang="en-US" sz="1600" b="0" dirty="0">
                          <a:solidFill>
                            <a:srgbClr val="C00000"/>
                          </a:solidFill>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36949066"/>
                  </a:ext>
                </a:extLst>
              </a:tr>
              <a:tr h="449706">
                <a:tc>
                  <a:txBody>
                    <a:bodyPr/>
                    <a:lstStyle/>
                    <a:p>
                      <a:pPr algn="l" fontAlgn="t"/>
                      <a:r>
                        <a:rPr lang="en-US" sz="1600" b="0" dirty="0">
                          <a:effectLst/>
                          <a:latin typeface="+mj-lt"/>
                        </a:rPr>
                        <a:t>As HTML controls runs on client side, execution is </a:t>
                      </a:r>
                      <a:r>
                        <a:rPr lang="en-US" sz="1600" b="1" dirty="0">
                          <a:effectLst/>
                          <a:latin typeface="+mj-lt"/>
                        </a:rPr>
                        <a:t>fast</a:t>
                      </a:r>
                      <a:r>
                        <a:rPr lang="en-US" sz="1600" b="0" dirty="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a:effectLst/>
                          <a:latin typeface="+mj-lt"/>
                        </a:rPr>
                        <a:t>As </a:t>
                      </a:r>
                      <a:r>
                        <a:rPr lang="en-US" sz="1600" b="0" dirty="0" err="1">
                          <a:effectLst/>
                          <a:latin typeface="+mj-lt"/>
                        </a:rPr>
                        <a:t>ASP.Net</a:t>
                      </a:r>
                      <a:r>
                        <a:rPr lang="en-US" sz="1600" b="0" dirty="0">
                          <a:effectLst/>
                          <a:latin typeface="+mj-lt"/>
                        </a:rPr>
                        <a:t> controls run on server side, execution is </a:t>
                      </a:r>
                      <a:r>
                        <a:rPr lang="en-US" sz="1600" b="1" dirty="0">
                          <a:effectLst/>
                          <a:latin typeface="+mj-lt"/>
                        </a:rPr>
                        <a:t>slow</a:t>
                      </a:r>
                      <a:r>
                        <a:rPr lang="en-US" sz="1600" b="0" dirty="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69533260"/>
                  </a:ext>
                </a:extLst>
              </a:tr>
              <a:tr h="449706">
                <a:tc>
                  <a:txBody>
                    <a:bodyPr/>
                    <a:lstStyle/>
                    <a:p>
                      <a:pPr algn="l" fontAlgn="t"/>
                      <a:r>
                        <a:rPr lang="en-US" sz="1600" b="0">
                          <a:effectLst/>
                          <a:latin typeface="+mj-lt"/>
                        </a:rPr>
                        <a:t>HTML controls do not have any separate </a:t>
                      </a:r>
                      <a:r>
                        <a:rPr lang="en-US" sz="1600" b="1">
                          <a:effectLst/>
                          <a:latin typeface="+mj-lt"/>
                        </a:rPr>
                        <a:t>class</a:t>
                      </a:r>
                      <a:r>
                        <a:rPr lang="en-US" sz="1600" b="0">
                          <a:effectLst/>
                          <a:latin typeface="+mj-lt"/>
                        </a:rPr>
                        <a:t> for its controls.</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have separate class for its each control.</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21348458"/>
                  </a:ext>
                </a:extLst>
              </a:tr>
              <a:tr h="449706">
                <a:tc>
                  <a:txBody>
                    <a:bodyPr/>
                    <a:lstStyle/>
                    <a:p>
                      <a:pPr algn="l" fontAlgn="t"/>
                      <a:r>
                        <a:rPr lang="en-US" sz="1600" b="0">
                          <a:effectLst/>
                          <a:latin typeface="+mj-lt"/>
                        </a:rPr>
                        <a:t>HTML controls does not support </a:t>
                      </a:r>
                      <a:r>
                        <a:rPr lang="en-US" sz="1600" b="1">
                          <a:effectLst/>
                          <a:latin typeface="+mj-lt"/>
                        </a:rPr>
                        <a:t>Object Oriented paradigm</a:t>
                      </a:r>
                      <a:r>
                        <a:rPr lang="en-US" sz="1600" b="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a:effectLst/>
                          <a:latin typeface="+mj-lt"/>
                        </a:rPr>
                        <a:t>With </a:t>
                      </a:r>
                      <a:r>
                        <a:rPr lang="en-US" sz="1600" b="0" dirty="0" err="1">
                          <a:effectLst/>
                          <a:latin typeface="+mj-lt"/>
                        </a:rPr>
                        <a:t>ASP.Net</a:t>
                      </a:r>
                      <a:r>
                        <a:rPr lang="en-US" sz="1600" b="0" dirty="0">
                          <a:effectLst/>
                          <a:latin typeface="+mj-lt"/>
                        </a:rPr>
                        <a:t> controls, you have full support of Object oriented paradigm.</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86977787"/>
                  </a:ext>
                </a:extLst>
              </a:tr>
              <a:tr h="449706">
                <a:tc>
                  <a:txBody>
                    <a:bodyPr/>
                    <a:lstStyle/>
                    <a:p>
                      <a:pPr algn="l" fontAlgn="t"/>
                      <a:r>
                        <a:rPr lang="en-US" sz="1600" b="0" dirty="0">
                          <a:effectLst/>
                          <a:latin typeface="+mj-lt"/>
                        </a:rPr>
                        <a:t>HTML controls can not be accessed from code behind files.</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can be directly worked and accessed from </a:t>
                      </a:r>
                      <a:r>
                        <a:rPr lang="en-US" sz="1600" b="1" dirty="0">
                          <a:effectLst/>
                          <a:latin typeface="+mj-lt"/>
                        </a:rPr>
                        <a:t>code behind files</a:t>
                      </a:r>
                      <a:r>
                        <a:rPr lang="en-US" sz="1600" b="0" dirty="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7641496"/>
                  </a:ext>
                </a:extLst>
              </a:tr>
              <a:tr h="449706">
                <a:tc>
                  <a:txBody>
                    <a:bodyPr/>
                    <a:lstStyle/>
                    <a:p>
                      <a:pPr algn="l" fontAlgn="t"/>
                      <a:r>
                        <a:rPr lang="en-US" sz="1600" b="0">
                          <a:effectLst/>
                          <a:latin typeface="+mj-lt"/>
                        </a:rPr>
                        <a:t>HTML control have </a:t>
                      </a:r>
                      <a:r>
                        <a:rPr lang="en-US" sz="1600" b="1">
                          <a:effectLst/>
                          <a:latin typeface="+mj-lt"/>
                        </a:rPr>
                        <a:t>limited</a:t>
                      </a:r>
                      <a:r>
                        <a:rPr lang="en-US" sz="1600" b="0">
                          <a:effectLst/>
                          <a:latin typeface="+mj-lt"/>
                        </a:rPr>
                        <a:t> set of properties and/or methods.</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have </a:t>
                      </a:r>
                      <a:r>
                        <a:rPr lang="en-US" sz="1600" b="1" dirty="0">
                          <a:effectLst/>
                          <a:latin typeface="+mj-lt"/>
                        </a:rPr>
                        <a:t>rich</a:t>
                      </a:r>
                      <a:r>
                        <a:rPr lang="en-US" sz="1600" b="0" dirty="0">
                          <a:effectLst/>
                          <a:latin typeface="+mj-lt"/>
                        </a:rPr>
                        <a:t> set of properties and/or methods.</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44954806"/>
                  </a:ext>
                </a:extLst>
              </a:tr>
              <a:tr h="449706">
                <a:tc>
                  <a:txBody>
                    <a:bodyPr/>
                    <a:lstStyle/>
                    <a:p>
                      <a:pPr algn="l" fontAlgn="t"/>
                      <a:r>
                        <a:rPr lang="en-US" sz="1600" b="0" dirty="0">
                          <a:solidFill>
                            <a:srgbClr val="0070C0"/>
                          </a:solidFill>
                          <a:effectLst/>
                          <a:latin typeface="+mj-lt"/>
                        </a:rPr>
                        <a:t>Enter Name : &lt;input type="text"  ID="</a:t>
                      </a:r>
                      <a:r>
                        <a:rPr lang="en-US" sz="1600" b="0" dirty="0" err="1">
                          <a:solidFill>
                            <a:srgbClr val="0070C0"/>
                          </a:solidFill>
                          <a:effectLst/>
                          <a:latin typeface="+mj-lt"/>
                        </a:rPr>
                        <a:t>txtName</a:t>
                      </a:r>
                      <a:r>
                        <a:rPr lang="en-US" sz="1600" b="0" dirty="0">
                          <a:solidFill>
                            <a:srgbClr val="0070C0"/>
                          </a:solidFill>
                          <a:effectLst/>
                          <a:latin typeface="+mj-lt"/>
                        </a:rPr>
                        <a:t>"&gt;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IN" sz="1600" b="0" dirty="0">
                          <a:solidFill>
                            <a:srgbClr val="0070C0"/>
                          </a:solidFill>
                          <a:effectLst/>
                          <a:latin typeface="+mj-lt"/>
                        </a:rPr>
                        <a:t>Enter Name : &lt;</a:t>
                      </a:r>
                      <a:r>
                        <a:rPr lang="en-IN" sz="1600" b="0" dirty="0" err="1">
                          <a:solidFill>
                            <a:srgbClr val="0070C0"/>
                          </a:solidFill>
                          <a:effectLst/>
                          <a:latin typeface="+mj-lt"/>
                        </a:rPr>
                        <a:t>asp:TextBox</a:t>
                      </a:r>
                      <a:r>
                        <a:rPr lang="en-IN" sz="1600" b="0" dirty="0">
                          <a:solidFill>
                            <a:srgbClr val="0070C0"/>
                          </a:solidFill>
                          <a:effectLst/>
                          <a:latin typeface="+mj-lt"/>
                        </a:rPr>
                        <a:t> Id="</a:t>
                      </a:r>
                      <a:r>
                        <a:rPr lang="en-IN" sz="1600" b="0" dirty="0" err="1">
                          <a:solidFill>
                            <a:srgbClr val="0070C0"/>
                          </a:solidFill>
                          <a:effectLst/>
                          <a:latin typeface="+mj-lt"/>
                        </a:rPr>
                        <a:t>txtName</a:t>
                      </a:r>
                      <a:r>
                        <a:rPr lang="en-IN" sz="1600" b="0" dirty="0">
                          <a:solidFill>
                            <a:srgbClr val="0070C0"/>
                          </a:solidFill>
                          <a:effectLst/>
                          <a:latin typeface="+mj-lt"/>
                        </a:rPr>
                        <a:t>" </a:t>
                      </a:r>
                      <a:r>
                        <a:rPr lang="en-IN" sz="1600" b="0" dirty="0" err="1">
                          <a:solidFill>
                            <a:srgbClr val="0070C0"/>
                          </a:solidFill>
                          <a:effectLst/>
                          <a:latin typeface="+mj-lt"/>
                        </a:rPr>
                        <a:t>runat</a:t>
                      </a:r>
                      <a:r>
                        <a:rPr lang="en-IN" sz="1600" b="0" dirty="0">
                          <a:solidFill>
                            <a:srgbClr val="0070C0"/>
                          </a:solidFill>
                          <a:effectLst/>
                          <a:latin typeface="+mj-lt"/>
                        </a:rPr>
                        <a:t>="server"&gt; &lt;/</a:t>
                      </a:r>
                      <a:r>
                        <a:rPr lang="en-IN" sz="1600" b="0" dirty="0" err="1">
                          <a:solidFill>
                            <a:srgbClr val="0070C0"/>
                          </a:solidFill>
                          <a:effectLst/>
                          <a:latin typeface="+mj-lt"/>
                        </a:rPr>
                        <a:t>asp:TextBox</a:t>
                      </a:r>
                      <a:r>
                        <a:rPr lang="en-IN" sz="1600" b="0" dirty="0">
                          <a:solidFill>
                            <a:srgbClr val="0070C0"/>
                          </a:solidFill>
                          <a:effectLst/>
                          <a:latin typeface="+mj-lt"/>
                        </a:rPr>
                        <a:t>&gt;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0913092"/>
                  </a:ext>
                </a:extLst>
              </a:tr>
            </a:tbl>
          </a:graphicData>
        </a:graphic>
      </p:graphicFrame>
      <p:sp>
        <p:nvSpPr>
          <p:cNvPr id="4" name="TextBox 3">
            <a:extLst>
              <a:ext uri="{FF2B5EF4-FFF2-40B4-BE49-F238E27FC236}">
                <a16:creationId xmlns:a16="http://schemas.microsoft.com/office/drawing/2014/main" id="{7AABDF47-6AFD-8FEF-A616-C4AE24ADFBCF}"/>
              </a:ext>
            </a:extLst>
          </p:cNvPr>
          <p:cNvSpPr txBox="1"/>
          <p:nvPr/>
        </p:nvSpPr>
        <p:spPr>
          <a:xfrm>
            <a:off x="101600" y="5715000"/>
            <a:ext cx="8915400" cy="954107"/>
          </a:xfrm>
          <a:prstGeom prst="rect">
            <a:avLst/>
          </a:prstGeom>
          <a:noFill/>
        </p:spPr>
        <p:txBody>
          <a:bodyPr wrap="square">
            <a:spAutoFit/>
          </a:bodyPr>
          <a:lstStyle/>
          <a:p>
            <a:r>
              <a:rPr lang="en-IN" dirty="0">
                <a:hlinkClick r:id="rId2"/>
              </a:rPr>
              <a:t>https://freefeast.info/tutorials-for-beginners/dotnet-tutorials/difference-between-html-controls-and-asp-net-standard-controls-html-controls-vs-asp-net-controls/#:~:text=HTML%20controls%20are%20client%20side,ASP.Net%20controls%20require%20rendering</a:t>
            </a:r>
            <a:r>
              <a:rPr lang="en-IN" dirty="0"/>
              <a:t>.</a:t>
            </a:r>
          </a:p>
          <a:p>
            <a:endParaRPr lang="en-IN" dirty="0"/>
          </a:p>
        </p:txBody>
      </p:sp>
    </p:spTree>
    <p:extLst>
      <p:ext uri="{BB962C8B-B14F-4D97-AF65-F5344CB8AC3E}">
        <p14:creationId xmlns:p14="http://schemas.microsoft.com/office/powerpoint/2010/main" val="1683739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Creating a demo form</a:t>
            </a:r>
          </a:p>
        </p:txBody>
      </p:sp>
    </p:spTree>
    <p:extLst>
      <p:ext uri="{BB962C8B-B14F-4D97-AF65-F5344CB8AC3E}">
        <p14:creationId xmlns:p14="http://schemas.microsoft.com/office/powerpoint/2010/main" val="958079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894BB-2708-38E6-12F3-B4B5D973D8DD}"/>
              </a:ext>
            </a:extLst>
          </p:cNvPr>
          <p:cNvSpPr txBox="1"/>
          <p:nvPr/>
        </p:nvSpPr>
        <p:spPr>
          <a:xfrm>
            <a:off x="1371600" y="2133600"/>
            <a:ext cx="6400800" cy="830997"/>
          </a:xfrm>
          <a:prstGeom prst="rect">
            <a:avLst/>
          </a:prstGeom>
          <a:noFill/>
        </p:spPr>
        <p:txBody>
          <a:bodyPr wrap="square" rtlCol="0">
            <a:spAutoFit/>
          </a:bodyPr>
          <a:lstStyle/>
          <a:p>
            <a:pPr algn="just"/>
            <a:r>
              <a:rPr lang="en-US" sz="2400" b="1" dirty="0"/>
              <a:t>Create a web form i.e. Registration and write some HTML tags</a:t>
            </a:r>
            <a:endParaRPr lang="en-IN" sz="2400" b="1" dirty="0"/>
          </a:p>
        </p:txBody>
      </p:sp>
    </p:spTree>
    <p:extLst>
      <p:ext uri="{BB962C8B-B14F-4D97-AF65-F5344CB8AC3E}">
        <p14:creationId xmlns:p14="http://schemas.microsoft.com/office/powerpoint/2010/main" val="681078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45429A-B5F4-0395-34DC-9B5BDD7DAA5E}"/>
              </a:ext>
            </a:extLst>
          </p:cNvPr>
          <p:cNvSpPr txBox="1"/>
          <p:nvPr/>
        </p:nvSpPr>
        <p:spPr>
          <a:xfrm>
            <a:off x="304800" y="381000"/>
            <a:ext cx="8610600" cy="6463308"/>
          </a:xfrm>
          <a:prstGeom prst="rect">
            <a:avLst/>
          </a:prstGeom>
          <a:noFill/>
        </p:spPr>
        <p:txBody>
          <a:bodyPr wrap="square">
            <a:spAutoFit/>
          </a:bodyPr>
          <a:lstStyle/>
          <a:p>
            <a:r>
              <a:rPr lang="en-IN" sz="1800" dirty="0">
                <a:solidFill>
                  <a:srgbClr val="000000"/>
                </a:solidFill>
                <a:highlight>
                  <a:srgbClr val="FFFF00"/>
                </a:highlight>
                <a:latin typeface="Cascadia Mono" panose="020B0609020000020004" pitchFamily="49" charset="0"/>
              </a:rPr>
              <a:t>&lt;%</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800000"/>
                </a:solidFill>
                <a:highlight>
                  <a:srgbClr val="FFFF00"/>
                </a:highlight>
                <a:latin typeface="Cascadia Mono" panose="020B0609020000020004" pitchFamily="49" charset="0"/>
              </a:rPr>
              <a:t>Page</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Language</a:t>
            </a:r>
            <a:r>
              <a:rPr lang="en-IN" sz="1800" dirty="0">
                <a:solidFill>
                  <a:srgbClr val="0000FF"/>
                </a:solidFill>
                <a:highlight>
                  <a:srgbClr val="FFFF00"/>
                </a:highlight>
                <a:latin typeface="Cascadia Mono" panose="020B0609020000020004" pitchFamily="49" charset="0"/>
              </a:rPr>
              <a:t>="C#"</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AutoEventWireup</a:t>
            </a:r>
            <a:r>
              <a:rPr lang="en-IN" sz="1800" dirty="0">
                <a:solidFill>
                  <a:srgbClr val="0000FF"/>
                </a:solidFill>
                <a:highlight>
                  <a:srgbClr val="FFFF00"/>
                </a:highlight>
                <a:latin typeface="Cascadia Mono" panose="020B0609020000020004" pitchFamily="49" charset="0"/>
              </a:rPr>
              <a:t>="true"</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CodeBehind</a:t>
            </a:r>
            <a:r>
              <a:rPr lang="en-IN" sz="1800" dirty="0">
                <a:solidFill>
                  <a:srgbClr val="0000FF"/>
                </a:solidFill>
                <a:highlight>
                  <a:srgbClr val="FFFF00"/>
                </a:highlight>
                <a:latin typeface="Cascadia Mono" panose="020B0609020000020004" pitchFamily="49" charset="0"/>
              </a:rPr>
              <a:t>="</a:t>
            </a:r>
            <a:r>
              <a:rPr lang="en-IN" sz="1800" dirty="0" err="1">
                <a:solidFill>
                  <a:srgbClr val="0000FF"/>
                </a:solidFill>
                <a:highlight>
                  <a:srgbClr val="FFFF00"/>
                </a:highlight>
                <a:latin typeface="Cascadia Mono" panose="020B0609020000020004" pitchFamily="49" charset="0"/>
              </a:rPr>
              <a:t>RegistartionForm.aspx.cs</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Inherits</a:t>
            </a:r>
            <a:r>
              <a:rPr lang="en-IN" sz="1800" dirty="0">
                <a:solidFill>
                  <a:srgbClr val="0000FF"/>
                </a:solidFill>
                <a:highlight>
                  <a:srgbClr val="FFFF00"/>
                </a:highlight>
                <a:latin typeface="Cascadia Mono" panose="020B0609020000020004" pitchFamily="49" charset="0"/>
              </a:rPr>
              <a:t>="WebApplication1.RegistartionForm"</a:t>
            </a:r>
            <a:r>
              <a:rPr lang="en-IN" sz="1800" dirty="0">
                <a:solidFill>
                  <a:srgbClr val="000000"/>
                </a:solidFill>
                <a:highlight>
                  <a:srgbClr val="FFFF00"/>
                </a:highlight>
                <a:latin typeface="Cascadia Mono" panose="020B0609020000020004" pitchFamily="49" charset="0"/>
              </a:rPr>
              <a:t> %&gt;</a:t>
            </a:r>
          </a:p>
          <a:p>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DOCTYPE</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html</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html</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xmlns</a:t>
            </a:r>
            <a:r>
              <a:rPr lang="en-IN" sz="1800" dirty="0">
                <a:solidFill>
                  <a:srgbClr val="0000FF"/>
                </a:solidFill>
                <a:highlight>
                  <a:srgbClr val="FFFF00"/>
                </a:highlight>
                <a:latin typeface="Cascadia Mono" panose="020B0609020000020004" pitchFamily="49" charset="0"/>
              </a:rPr>
              <a:t>="http://www.w3.org/1999/xhtml"&gt;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head</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runat</a:t>
            </a:r>
            <a:r>
              <a:rPr lang="en-IN" sz="1800" dirty="0">
                <a:solidFill>
                  <a:srgbClr val="0000FF"/>
                </a:solidFill>
                <a:highlight>
                  <a:srgbClr val="FFFF00"/>
                </a:highlight>
                <a:latin typeface="Cascadia Mono" panose="020B0609020000020004" pitchFamily="49" charset="0"/>
              </a:rPr>
              <a:t>="server"&gt;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title</a:t>
            </a:r>
            <a:r>
              <a:rPr lang="en-IN" sz="1800" dirty="0">
                <a:solidFill>
                  <a:srgbClr val="0000FF"/>
                </a:solidFill>
                <a:highlight>
                  <a:srgbClr val="FFFF00"/>
                </a:highlight>
                <a:latin typeface="Cascadia Mono" panose="020B0609020000020004" pitchFamily="49" charset="0"/>
              </a:rPr>
              <a:t>&gt;&lt;/</a:t>
            </a:r>
            <a:r>
              <a:rPr lang="en-IN" sz="1800" dirty="0">
                <a:solidFill>
                  <a:srgbClr val="800000"/>
                </a:solidFill>
                <a:highlight>
                  <a:srgbClr val="FFFF00"/>
                </a:highlight>
                <a:latin typeface="Cascadia Mono" panose="020B0609020000020004" pitchFamily="49" charset="0"/>
              </a:rPr>
              <a:t>title</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head</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body</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form</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id</a:t>
            </a:r>
            <a:r>
              <a:rPr lang="en-IN" sz="1800" dirty="0">
                <a:solidFill>
                  <a:srgbClr val="0000FF"/>
                </a:solidFill>
                <a:highlight>
                  <a:srgbClr val="FFFF00"/>
                </a:highlight>
                <a:latin typeface="Cascadia Mono" panose="020B0609020000020004" pitchFamily="49" charset="0"/>
              </a:rPr>
              <a:t>="form1"</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runat</a:t>
            </a:r>
            <a:r>
              <a:rPr lang="en-IN" sz="1800" dirty="0">
                <a:solidFill>
                  <a:srgbClr val="0000FF"/>
                </a:solidFill>
                <a:highlight>
                  <a:srgbClr val="FFFF00"/>
                </a:highlight>
                <a:latin typeface="Cascadia Mono" panose="020B0609020000020004" pitchFamily="49" charset="0"/>
              </a:rPr>
              <a:t>="server"&gt;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div</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div</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US" sz="1800" dirty="0">
                <a:solidFill>
                  <a:srgbClr val="000000"/>
                </a:solidFill>
                <a:highlight>
                  <a:srgbClr val="FFFF00"/>
                </a:highlight>
                <a:latin typeface="Cascadia Mono" panose="020B0609020000020004" pitchFamily="49" charset="0"/>
              </a:rPr>
              <a:t>   </a:t>
            </a:r>
            <a:r>
              <a:rPr lang="en-US" sz="1800" dirty="0">
                <a:solidFill>
                  <a:srgbClr val="0000FF"/>
                </a:solidFill>
                <a:highlight>
                  <a:srgbClr val="FFFF00"/>
                </a:highlight>
                <a:latin typeface="Cascadia Mono" panose="020B0609020000020004" pitchFamily="49" charset="0"/>
              </a:rPr>
              <a:t>&lt;</a:t>
            </a:r>
            <a:r>
              <a:rPr lang="en-US" sz="1800" dirty="0">
                <a:solidFill>
                  <a:srgbClr val="800000"/>
                </a:solidFill>
                <a:highlight>
                  <a:srgbClr val="FFFF00"/>
                </a:highlight>
                <a:latin typeface="Cascadia Mono" panose="020B0609020000020004" pitchFamily="49" charset="0"/>
              </a:rPr>
              <a:t>label</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for</a:t>
            </a:r>
            <a:r>
              <a:rPr lang="en-US" sz="1800" dirty="0">
                <a:solidFill>
                  <a:srgbClr val="0000FF"/>
                </a:solidFill>
                <a:highlight>
                  <a:srgbClr val="FFFF00"/>
                </a:highlight>
                <a:latin typeface="Cascadia Mono" panose="020B0609020000020004" pitchFamily="49" charset="0"/>
              </a:rPr>
              <a:t>="business"&gt;</a:t>
            </a:r>
            <a:r>
              <a:rPr lang="en-US" sz="1800" dirty="0">
                <a:solidFill>
                  <a:srgbClr val="000000"/>
                </a:solidFill>
                <a:highlight>
                  <a:srgbClr val="FFFF00"/>
                </a:highlight>
                <a:latin typeface="Cascadia Mono" panose="020B0609020000020004" pitchFamily="49" charset="0"/>
              </a:rPr>
              <a:t>User Name:</a:t>
            </a:r>
            <a:r>
              <a:rPr lang="en-US" sz="1800" dirty="0">
                <a:solidFill>
                  <a:srgbClr val="0000FF"/>
                </a:solidFill>
                <a:highlight>
                  <a:srgbClr val="FFFF00"/>
                </a:highlight>
                <a:latin typeface="Cascadia Mono" panose="020B0609020000020004" pitchFamily="49" charset="0"/>
              </a:rPr>
              <a:t>&lt;/</a:t>
            </a:r>
            <a:r>
              <a:rPr lang="en-US" sz="1800" dirty="0">
                <a:solidFill>
                  <a:srgbClr val="800000"/>
                </a:solidFill>
                <a:highlight>
                  <a:srgbClr val="FFFF00"/>
                </a:highlight>
                <a:latin typeface="Cascadia Mono" panose="020B0609020000020004" pitchFamily="49" charset="0"/>
              </a:rPr>
              <a:t>label</a:t>
            </a:r>
            <a:r>
              <a:rPr lang="en-US" sz="1800" dirty="0">
                <a:solidFill>
                  <a:srgbClr val="0000FF"/>
                </a:solidFill>
                <a:highlight>
                  <a:srgbClr val="FFFF00"/>
                </a:highlight>
                <a:latin typeface="Cascadia Mono" panose="020B0609020000020004" pitchFamily="49" charset="0"/>
              </a:rPr>
              <a:t>&gt;</a:t>
            </a:r>
            <a:endParaRPr lang="en-US" sz="1800" dirty="0">
              <a:solidFill>
                <a:srgbClr val="000000"/>
              </a:solidFill>
              <a:highlight>
                <a:srgbClr val="FFFF00"/>
              </a:highlight>
              <a:latin typeface="Cascadia Mono" panose="020B0609020000020004" pitchFamily="49" charset="0"/>
            </a:endParaRPr>
          </a:p>
          <a:p>
            <a:r>
              <a:rPr lang="en-US" sz="1800" dirty="0">
                <a:solidFill>
                  <a:srgbClr val="000000"/>
                </a:solidFill>
                <a:highlight>
                  <a:srgbClr val="FFFF00"/>
                </a:highlight>
                <a:latin typeface="Cascadia Mono" panose="020B0609020000020004" pitchFamily="49" charset="0"/>
              </a:rPr>
              <a:t>   </a:t>
            </a:r>
            <a:r>
              <a:rPr lang="en-US" sz="1800" dirty="0">
                <a:solidFill>
                  <a:srgbClr val="0000FF"/>
                </a:solidFill>
                <a:highlight>
                  <a:srgbClr val="FFFF00"/>
                </a:highlight>
                <a:latin typeface="Cascadia Mono" panose="020B0609020000020004" pitchFamily="49" charset="0"/>
              </a:rPr>
              <a:t>&lt;</a:t>
            </a:r>
            <a:r>
              <a:rPr lang="en-US" sz="1800" dirty="0">
                <a:solidFill>
                  <a:srgbClr val="800000"/>
                </a:solidFill>
                <a:highlight>
                  <a:srgbClr val="FFFF00"/>
                </a:highlight>
                <a:latin typeface="Cascadia Mono" panose="020B0609020000020004" pitchFamily="49" charset="0"/>
              </a:rPr>
              <a:t>input</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name</a:t>
            </a:r>
            <a:r>
              <a:rPr lang="en-US" sz="1800" dirty="0">
                <a:solidFill>
                  <a:srgbClr val="0000FF"/>
                </a:solidFill>
                <a:highlight>
                  <a:srgbClr val="FFFF00"/>
                </a:highlight>
                <a:latin typeface="Cascadia Mono" panose="020B0609020000020004" pitchFamily="49" charset="0"/>
              </a:rPr>
              <a:t>="TextBox1"</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id</a:t>
            </a:r>
            <a:r>
              <a:rPr lang="en-US" sz="1800" dirty="0">
                <a:solidFill>
                  <a:srgbClr val="0000FF"/>
                </a:solidFill>
                <a:highlight>
                  <a:srgbClr val="FFFF00"/>
                </a:highlight>
                <a:latin typeface="Cascadia Mono" panose="020B0609020000020004" pitchFamily="49" charset="0"/>
              </a:rPr>
              <a:t>="textbox1"</a:t>
            </a:r>
            <a:r>
              <a:rPr lang="en-US" sz="1800" dirty="0">
                <a:solidFill>
                  <a:srgbClr val="000000"/>
                </a:solidFill>
                <a:highlight>
                  <a:srgbClr val="FFFF00"/>
                </a:highlight>
                <a:latin typeface="Cascadia Mono" panose="020B0609020000020004" pitchFamily="49" charset="0"/>
              </a:rPr>
              <a:t> </a:t>
            </a:r>
            <a:r>
              <a:rPr lang="en-US" sz="1800" dirty="0" err="1">
                <a:solidFill>
                  <a:srgbClr val="FF0000"/>
                </a:solidFill>
                <a:highlight>
                  <a:srgbClr val="FFFF00"/>
                </a:highlight>
                <a:latin typeface="Cascadia Mono" panose="020B0609020000020004" pitchFamily="49" charset="0"/>
              </a:rPr>
              <a:t>runat</a:t>
            </a:r>
            <a:r>
              <a:rPr lang="en-US" sz="1800" dirty="0">
                <a:solidFill>
                  <a:srgbClr val="0000FF"/>
                </a:solidFill>
                <a:highlight>
                  <a:srgbClr val="FFFF00"/>
                </a:highlight>
                <a:latin typeface="Cascadia Mono" panose="020B0609020000020004" pitchFamily="49" charset="0"/>
              </a:rPr>
              <a:t>="server"</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type</a:t>
            </a:r>
            <a:r>
              <a:rPr lang="en-US" sz="1800" dirty="0">
                <a:solidFill>
                  <a:srgbClr val="0000FF"/>
                </a:solidFill>
                <a:highlight>
                  <a:srgbClr val="FFFF00"/>
                </a:highlight>
                <a:latin typeface="Cascadia Mono" panose="020B0609020000020004" pitchFamily="49" charset="0"/>
              </a:rPr>
              <a:t>="text"/&gt;</a:t>
            </a:r>
            <a:r>
              <a:rPr lang="en-US" sz="1800" dirty="0">
                <a:solidFill>
                  <a:srgbClr val="000000"/>
                </a:solidFill>
                <a:highlight>
                  <a:srgbClr val="FFFF00"/>
                </a:highlight>
                <a:latin typeface="Cascadia Mono" panose="020B0609020000020004" pitchFamily="49" charset="0"/>
              </a:rPr>
              <a:t>  </a:t>
            </a:r>
          </a:p>
          <a:p>
            <a:r>
              <a:rPr lang="en-US" sz="1800" dirty="0">
                <a:solidFill>
                  <a:srgbClr val="000000"/>
                </a:solidFill>
                <a:highlight>
                  <a:srgbClr val="FFFF00"/>
                </a:highlight>
                <a:latin typeface="Cascadia Mono" panose="020B0609020000020004" pitchFamily="49" charset="0"/>
              </a:rPr>
              <a:t>  </a:t>
            </a:r>
            <a:r>
              <a:rPr lang="en-US" sz="1800" dirty="0">
                <a:solidFill>
                  <a:srgbClr val="0000FF"/>
                </a:solidFill>
                <a:highlight>
                  <a:srgbClr val="FFFF00"/>
                </a:highlight>
                <a:latin typeface="Cascadia Mono" panose="020B0609020000020004" pitchFamily="49" charset="0"/>
              </a:rPr>
              <a:t>&lt;</a:t>
            </a:r>
            <a:r>
              <a:rPr lang="en-US" sz="1800" dirty="0" err="1">
                <a:solidFill>
                  <a:srgbClr val="800000"/>
                </a:solidFill>
                <a:highlight>
                  <a:srgbClr val="FFFF00"/>
                </a:highlight>
                <a:latin typeface="Cascadia Mono" panose="020B0609020000020004" pitchFamily="49" charset="0"/>
              </a:rPr>
              <a:t>asp</a:t>
            </a:r>
            <a:r>
              <a:rPr lang="en-US" sz="1800" dirty="0" err="1">
                <a:solidFill>
                  <a:srgbClr val="0000FF"/>
                </a:solidFill>
                <a:highlight>
                  <a:srgbClr val="FFFF00"/>
                </a:highlight>
                <a:latin typeface="Cascadia Mono" panose="020B0609020000020004" pitchFamily="49" charset="0"/>
              </a:rPr>
              <a:t>:</a:t>
            </a:r>
            <a:r>
              <a:rPr lang="en-US" sz="1800" dirty="0" err="1">
                <a:solidFill>
                  <a:srgbClr val="800000"/>
                </a:solidFill>
                <a:highlight>
                  <a:srgbClr val="FFFF00"/>
                </a:highlight>
                <a:latin typeface="Cascadia Mono" panose="020B0609020000020004" pitchFamily="49" charset="0"/>
              </a:rPr>
              <a:t>Button</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ID</a:t>
            </a:r>
            <a:r>
              <a:rPr lang="en-US" sz="1800" dirty="0">
                <a:solidFill>
                  <a:srgbClr val="0000FF"/>
                </a:solidFill>
                <a:highlight>
                  <a:srgbClr val="FFFF00"/>
                </a:highlight>
                <a:latin typeface="Cascadia Mono" panose="020B0609020000020004" pitchFamily="49" charset="0"/>
              </a:rPr>
              <a:t>="Button1"</a:t>
            </a:r>
            <a:r>
              <a:rPr lang="en-US" sz="1800" dirty="0">
                <a:solidFill>
                  <a:srgbClr val="000000"/>
                </a:solidFill>
                <a:highlight>
                  <a:srgbClr val="FFFF00"/>
                </a:highlight>
                <a:latin typeface="Cascadia Mono" panose="020B0609020000020004" pitchFamily="49" charset="0"/>
              </a:rPr>
              <a:t> </a:t>
            </a:r>
            <a:r>
              <a:rPr lang="en-US" sz="1800" dirty="0" err="1">
                <a:solidFill>
                  <a:srgbClr val="FF0000"/>
                </a:solidFill>
                <a:highlight>
                  <a:srgbClr val="FFFF00"/>
                </a:highlight>
                <a:latin typeface="Cascadia Mono" panose="020B0609020000020004" pitchFamily="49" charset="0"/>
              </a:rPr>
              <a:t>runat</a:t>
            </a:r>
            <a:r>
              <a:rPr lang="en-US" sz="1800" dirty="0">
                <a:solidFill>
                  <a:srgbClr val="0000FF"/>
                </a:solidFill>
                <a:highlight>
                  <a:srgbClr val="FFFF00"/>
                </a:highlight>
                <a:latin typeface="Cascadia Mono" panose="020B0609020000020004" pitchFamily="49" charset="0"/>
              </a:rPr>
              <a:t>="server"</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Text</a:t>
            </a:r>
            <a:r>
              <a:rPr lang="en-US" sz="1800" dirty="0">
                <a:solidFill>
                  <a:srgbClr val="0000FF"/>
                </a:solidFill>
                <a:highlight>
                  <a:srgbClr val="FFFF00"/>
                </a:highlight>
                <a:latin typeface="Cascadia Mono" panose="020B0609020000020004" pitchFamily="49" charset="0"/>
              </a:rPr>
              <a:t>="Click here"</a:t>
            </a:r>
            <a:r>
              <a:rPr lang="en-US" sz="1800" dirty="0">
                <a:solidFill>
                  <a:srgbClr val="000000"/>
                </a:solidFill>
                <a:highlight>
                  <a:srgbClr val="FFFF00"/>
                </a:highlight>
                <a:latin typeface="Cascadia Mono" panose="020B0609020000020004" pitchFamily="49" charset="0"/>
              </a:rPr>
              <a:t> </a:t>
            </a:r>
            <a:r>
              <a:rPr lang="en-US" sz="1800" dirty="0" err="1">
                <a:solidFill>
                  <a:srgbClr val="FF0000"/>
                </a:solidFill>
                <a:highlight>
                  <a:srgbClr val="FFFF00"/>
                </a:highlight>
                <a:latin typeface="Cascadia Mono" panose="020B0609020000020004" pitchFamily="49" charset="0"/>
              </a:rPr>
              <a:t>OnClick</a:t>
            </a:r>
            <a:r>
              <a:rPr lang="en-US" sz="1800" dirty="0">
                <a:solidFill>
                  <a:srgbClr val="0000FF"/>
                </a:solidFill>
                <a:highlight>
                  <a:srgbClr val="FFFF00"/>
                </a:highlight>
                <a:latin typeface="Cascadia Mono" panose="020B0609020000020004" pitchFamily="49" charset="0"/>
              </a:rPr>
              <a:t>="Button1_Click"</a:t>
            </a:r>
            <a:r>
              <a:rPr lang="en-US" sz="1800" dirty="0">
                <a:solidFill>
                  <a:srgbClr val="000000"/>
                </a:solidFill>
                <a:highlight>
                  <a:srgbClr val="FFFF00"/>
                </a:highlight>
                <a:latin typeface="Cascadia Mono" panose="020B0609020000020004" pitchFamily="49" charset="0"/>
              </a:rPr>
              <a:t> </a:t>
            </a:r>
            <a:r>
              <a:rPr lang="en-US" sz="1800" dirty="0">
                <a:solidFill>
                  <a:srgbClr val="0000FF"/>
                </a:solidFill>
                <a:highlight>
                  <a:srgbClr val="FFFF00"/>
                </a:highlight>
                <a:latin typeface="Cascadia Mono" panose="020B0609020000020004" pitchFamily="49" charset="0"/>
              </a:rPr>
              <a:t>/&gt;</a:t>
            </a:r>
            <a:r>
              <a:rPr lang="en-US" sz="1800" dirty="0">
                <a:solidFill>
                  <a:srgbClr val="000000"/>
                </a:solidFill>
                <a:highlight>
                  <a:srgbClr val="FFFF00"/>
                </a:highlight>
                <a:latin typeface="Cascadia Mono" panose="020B0609020000020004" pitchFamily="49" charset="0"/>
              </a:rPr>
              <a:t> </a:t>
            </a:r>
          </a:p>
          <a:p>
            <a:r>
              <a:rPr lang="en-IN" sz="1800" dirty="0">
                <a:solidFill>
                  <a:srgbClr val="000000"/>
                </a:solidFill>
                <a:highlight>
                  <a:srgbClr val="FFFF00"/>
                </a:highlight>
                <a:latin typeface="Cascadia Mono" panose="020B0609020000020004" pitchFamily="49" charset="0"/>
              </a:rPr>
              <a:t>     </a:t>
            </a: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form</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body</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html</a:t>
            </a:r>
            <a:r>
              <a:rPr lang="en-IN" sz="1800" dirty="0">
                <a:solidFill>
                  <a:srgbClr val="0000FF"/>
                </a:solidFill>
                <a:highlight>
                  <a:srgbClr val="FFFF00"/>
                </a:highlight>
                <a:latin typeface="Cascadia Mono" panose="020B0609020000020004" pitchFamily="49" charset="0"/>
              </a:rPr>
              <a:t>&gt;</a:t>
            </a:r>
            <a:endParaRPr lang="en-IN" sz="1800" dirty="0"/>
          </a:p>
        </p:txBody>
      </p:sp>
    </p:spTree>
    <p:extLst>
      <p:ext uri="{BB962C8B-B14F-4D97-AF65-F5344CB8AC3E}">
        <p14:creationId xmlns:p14="http://schemas.microsoft.com/office/powerpoint/2010/main" val="3276450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413A0-FF6E-8503-423F-AEB51D20FD2F}"/>
              </a:ext>
            </a:extLst>
          </p:cNvPr>
          <p:cNvPicPr>
            <a:picLocks noChangeAspect="1"/>
          </p:cNvPicPr>
          <p:nvPr/>
        </p:nvPicPr>
        <p:blipFill>
          <a:blip r:embed="rId2"/>
          <a:stretch>
            <a:fillRect/>
          </a:stretch>
        </p:blipFill>
        <p:spPr>
          <a:xfrm>
            <a:off x="18473" y="685800"/>
            <a:ext cx="9144000" cy="5143500"/>
          </a:xfrm>
          <a:prstGeom prst="rect">
            <a:avLst/>
          </a:prstGeom>
        </p:spPr>
      </p:pic>
    </p:spTree>
    <p:extLst>
      <p:ext uri="{BB962C8B-B14F-4D97-AF65-F5344CB8AC3E}">
        <p14:creationId xmlns:p14="http://schemas.microsoft.com/office/powerpoint/2010/main" val="2681721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F70D8-BB25-FCB9-599C-26A66AA914DA}"/>
              </a:ext>
            </a:extLst>
          </p:cNvPr>
          <p:cNvPicPr>
            <a:picLocks noChangeAspect="1"/>
          </p:cNvPicPr>
          <p:nvPr/>
        </p:nvPicPr>
        <p:blipFill>
          <a:blip r:embed="rId2"/>
          <a:stretch>
            <a:fillRect/>
          </a:stretch>
        </p:blipFill>
        <p:spPr>
          <a:xfrm>
            <a:off x="-76200" y="914400"/>
            <a:ext cx="9144000" cy="5743575"/>
          </a:xfrm>
          <a:prstGeom prst="rect">
            <a:avLst/>
          </a:prstGeom>
        </p:spPr>
      </p:pic>
      <p:sp>
        <p:nvSpPr>
          <p:cNvPr id="4" name="TextBox 3">
            <a:extLst>
              <a:ext uri="{FF2B5EF4-FFF2-40B4-BE49-F238E27FC236}">
                <a16:creationId xmlns:a16="http://schemas.microsoft.com/office/drawing/2014/main" id="{7475222E-DF36-4E26-9E95-A4B8860C96D1}"/>
              </a:ext>
            </a:extLst>
          </p:cNvPr>
          <p:cNvSpPr txBox="1"/>
          <p:nvPr/>
        </p:nvSpPr>
        <p:spPr>
          <a:xfrm>
            <a:off x="1371600" y="152400"/>
            <a:ext cx="4953000" cy="461665"/>
          </a:xfrm>
          <a:prstGeom prst="rect">
            <a:avLst/>
          </a:prstGeom>
          <a:noFill/>
        </p:spPr>
        <p:txBody>
          <a:bodyPr wrap="square" rtlCol="0">
            <a:spAutoFit/>
          </a:bodyPr>
          <a:lstStyle/>
          <a:p>
            <a:pPr algn="ctr"/>
            <a:r>
              <a:rPr lang="en-US" sz="2400" b="1" dirty="0"/>
              <a:t>Design View</a:t>
            </a:r>
            <a:endParaRPr lang="en-IN" sz="2400" b="1" dirty="0"/>
          </a:p>
        </p:txBody>
      </p:sp>
      <p:sp>
        <p:nvSpPr>
          <p:cNvPr id="5" name="Oval 4">
            <a:extLst>
              <a:ext uri="{FF2B5EF4-FFF2-40B4-BE49-F238E27FC236}">
                <a16:creationId xmlns:a16="http://schemas.microsoft.com/office/drawing/2014/main" id="{E8A7742E-ECAF-3069-5443-672A1E09F355}"/>
              </a:ext>
            </a:extLst>
          </p:cNvPr>
          <p:cNvSpPr/>
          <p:nvPr/>
        </p:nvSpPr>
        <p:spPr>
          <a:xfrm>
            <a:off x="-76200" y="5334000"/>
            <a:ext cx="609600" cy="533400"/>
          </a:xfrm>
          <a:prstGeom prst="ellipse">
            <a:avLst/>
          </a:prstGeom>
          <a:noFill/>
          <a:ln w="38100">
            <a:solidFill>
              <a:srgbClr val="F40C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1770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894BB-2708-38E6-12F3-B4B5D973D8DD}"/>
              </a:ext>
            </a:extLst>
          </p:cNvPr>
          <p:cNvSpPr txBox="1"/>
          <p:nvPr/>
        </p:nvSpPr>
        <p:spPr>
          <a:xfrm>
            <a:off x="304800" y="228600"/>
            <a:ext cx="8610600" cy="830997"/>
          </a:xfrm>
          <a:prstGeom prst="rect">
            <a:avLst/>
          </a:prstGeom>
          <a:noFill/>
        </p:spPr>
        <p:txBody>
          <a:bodyPr wrap="square" rtlCol="0">
            <a:spAutoFit/>
          </a:bodyPr>
          <a:lstStyle/>
          <a:p>
            <a:pPr algn="just"/>
            <a:r>
              <a:rPr lang="en-US" sz="2400" b="1" dirty="0"/>
              <a:t>As we create a web form,  .NET creates .</a:t>
            </a:r>
            <a:r>
              <a:rPr lang="en-US" sz="2400" b="1" dirty="0" err="1"/>
              <a:t>aspx</a:t>
            </a:r>
            <a:r>
              <a:rPr lang="en-US" sz="2400" b="1" dirty="0"/>
              <a:t> and .</a:t>
            </a:r>
            <a:r>
              <a:rPr lang="en-US" sz="2400" b="1" dirty="0" err="1"/>
              <a:t>aspx.cs</a:t>
            </a:r>
            <a:r>
              <a:rPr lang="en-US" sz="2400" b="1" dirty="0"/>
              <a:t> files  </a:t>
            </a:r>
            <a:endParaRPr lang="en-IN" sz="2400" b="1" dirty="0"/>
          </a:p>
        </p:txBody>
      </p:sp>
      <p:sp>
        <p:nvSpPr>
          <p:cNvPr id="4" name="TextBox 3">
            <a:extLst>
              <a:ext uri="{FF2B5EF4-FFF2-40B4-BE49-F238E27FC236}">
                <a16:creationId xmlns:a16="http://schemas.microsoft.com/office/drawing/2014/main" id="{F3602C3D-C500-B90B-A366-A9F42F4BF348}"/>
              </a:ext>
            </a:extLst>
          </p:cNvPr>
          <p:cNvSpPr txBox="1"/>
          <p:nvPr/>
        </p:nvSpPr>
        <p:spPr>
          <a:xfrm>
            <a:off x="571500" y="1295400"/>
            <a:ext cx="8077200" cy="4031873"/>
          </a:xfrm>
          <a:prstGeom prst="rect">
            <a:avLst/>
          </a:prstGeom>
          <a:noFill/>
        </p:spPr>
        <p:txBody>
          <a:bodyPr wrap="square">
            <a:spAutoFit/>
          </a:bodyPr>
          <a:lstStyle/>
          <a:p>
            <a:r>
              <a:rPr lang="en-IN" sz="1600" b="1" dirty="0">
                <a:solidFill>
                  <a:srgbClr val="0000FF"/>
                </a:solidFill>
                <a:latin typeface="Cascadia Mono" panose="020B0609020000020004" pitchFamily="49" charset="0"/>
              </a:rPr>
              <a:t>namespace</a:t>
            </a:r>
            <a:r>
              <a:rPr lang="en-IN" sz="1600" b="1" dirty="0">
                <a:solidFill>
                  <a:srgbClr val="000000"/>
                </a:solidFill>
                <a:latin typeface="Cascadia Mono" panose="020B0609020000020004" pitchFamily="49" charset="0"/>
              </a:rPr>
              <a:t> WebApplication1</a:t>
            </a:r>
          </a:p>
          <a:p>
            <a:r>
              <a:rPr lang="en-IN" sz="1600" b="1" dirty="0">
                <a:solidFill>
                  <a:srgbClr val="000000"/>
                </a:solidFill>
                <a:latin typeface="Cascadia Mono" panose="020B0609020000020004" pitchFamily="49" charset="0"/>
              </a:rPr>
              <a:t>{</a:t>
            </a:r>
          </a:p>
          <a:p>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public</a:t>
            </a:r>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partial</a:t>
            </a:r>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class</a:t>
            </a:r>
            <a:r>
              <a:rPr lang="en-US" sz="1600" b="1" dirty="0">
                <a:solidFill>
                  <a:srgbClr val="000000"/>
                </a:solidFill>
                <a:latin typeface="Cascadia Mono" panose="020B0609020000020004" pitchFamily="49" charset="0"/>
              </a:rPr>
              <a:t> </a:t>
            </a:r>
            <a:r>
              <a:rPr lang="en-US" sz="1600" b="1" dirty="0" err="1">
                <a:solidFill>
                  <a:srgbClr val="2B91AF"/>
                </a:solidFill>
                <a:latin typeface="Cascadia Mono" panose="020B0609020000020004" pitchFamily="49" charset="0"/>
              </a:rPr>
              <a:t>RegistartionForm</a:t>
            </a:r>
            <a:r>
              <a:rPr lang="en-US" sz="1600" b="1" dirty="0">
                <a:solidFill>
                  <a:srgbClr val="000000"/>
                </a:solidFill>
                <a:latin typeface="Cascadia Mono" panose="020B0609020000020004" pitchFamily="49" charset="0"/>
              </a:rPr>
              <a:t> : </a:t>
            </a:r>
            <a:r>
              <a:rPr lang="en-US" sz="1600" b="1" dirty="0" err="1">
                <a:solidFill>
                  <a:srgbClr val="000000"/>
                </a:solidFill>
                <a:latin typeface="Cascadia Mono" panose="020B0609020000020004" pitchFamily="49" charset="0"/>
              </a:rPr>
              <a:t>System.Web.UI.Page</a:t>
            </a:r>
            <a:endParaRPr lang="en-US" sz="1600" b="1" dirty="0">
              <a:solidFill>
                <a:srgbClr val="000000"/>
              </a:solidFill>
              <a:latin typeface="Cascadia Mono" panose="020B0609020000020004" pitchFamily="49" charset="0"/>
            </a:endParaRPr>
          </a:p>
          <a:p>
            <a:r>
              <a:rPr lang="en-IN" sz="1600" b="1" dirty="0">
                <a:solidFill>
                  <a:srgbClr val="000000"/>
                </a:solidFill>
                <a:latin typeface="Cascadia Mono" panose="020B0609020000020004" pitchFamily="49" charset="0"/>
              </a:rPr>
              <a:t>    {</a:t>
            </a:r>
          </a:p>
          <a:p>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protected</a:t>
            </a:r>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void</a:t>
            </a:r>
            <a:r>
              <a:rPr lang="en-US" sz="1600" b="1" dirty="0">
                <a:solidFill>
                  <a:srgbClr val="000000"/>
                </a:solidFill>
                <a:latin typeface="Cascadia Mono" panose="020B0609020000020004" pitchFamily="49" charset="0"/>
              </a:rPr>
              <a:t> </a:t>
            </a:r>
            <a:r>
              <a:rPr lang="en-US" sz="1600" b="1" dirty="0" err="1">
                <a:solidFill>
                  <a:srgbClr val="000000"/>
                </a:solidFill>
                <a:latin typeface="Cascadia Mono" panose="020B0609020000020004" pitchFamily="49" charset="0"/>
              </a:rPr>
              <a:t>Page_Load</a:t>
            </a:r>
            <a:r>
              <a:rPr lang="en-US" sz="1600" b="1" dirty="0">
                <a:solidFill>
                  <a:srgbClr val="000000"/>
                </a:solidFill>
                <a:latin typeface="Cascadia Mono" panose="020B0609020000020004" pitchFamily="49" charset="0"/>
              </a:rPr>
              <a:t>(</a:t>
            </a:r>
            <a:r>
              <a:rPr lang="en-US" sz="1600" b="1" dirty="0">
                <a:solidFill>
                  <a:srgbClr val="0000FF"/>
                </a:solidFill>
                <a:latin typeface="Cascadia Mono" panose="020B0609020000020004" pitchFamily="49" charset="0"/>
              </a:rPr>
              <a:t>object</a:t>
            </a:r>
            <a:r>
              <a:rPr lang="en-US" sz="1600" b="1" dirty="0">
                <a:solidFill>
                  <a:srgbClr val="000000"/>
                </a:solidFill>
                <a:latin typeface="Cascadia Mono" panose="020B0609020000020004" pitchFamily="49" charset="0"/>
              </a:rPr>
              <a:t> sender, </a:t>
            </a:r>
            <a:r>
              <a:rPr lang="en-US" sz="1600" b="1" dirty="0" err="1">
                <a:solidFill>
                  <a:srgbClr val="000000"/>
                </a:solidFill>
                <a:latin typeface="Cascadia Mono" panose="020B0609020000020004" pitchFamily="49" charset="0"/>
              </a:rPr>
              <a:t>EventArgs</a:t>
            </a:r>
            <a:r>
              <a:rPr lang="en-US" sz="1600" b="1" dirty="0">
                <a:solidFill>
                  <a:srgbClr val="000000"/>
                </a:solidFill>
                <a:latin typeface="Cascadia Mono" panose="020B0609020000020004" pitchFamily="49" charset="0"/>
              </a:rPr>
              <a:t> e)</a:t>
            </a:r>
          </a:p>
          <a:p>
            <a:r>
              <a:rPr lang="en-IN" sz="1600" b="1" dirty="0">
                <a:solidFill>
                  <a:srgbClr val="000000"/>
                </a:solidFill>
                <a:latin typeface="Cascadia Mono" panose="020B0609020000020004" pitchFamily="49" charset="0"/>
              </a:rPr>
              <a:t>        {</a:t>
            </a:r>
          </a:p>
          <a:p>
            <a:endParaRPr lang="en-IN" sz="1600" b="1" dirty="0">
              <a:solidFill>
                <a:srgbClr val="000000"/>
              </a:solidFill>
              <a:latin typeface="Cascadia Mono" panose="020B0609020000020004" pitchFamily="49" charset="0"/>
            </a:endParaRPr>
          </a:p>
          <a:p>
            <a:r>
              <a:rPr lang="en-IN" sz="1600" b="1" dirty="0">
                <a:solidFill>
                  <a:srgbClr val="000000"/>
                </a:solidFill>
                <a:latin typeface="Cascadia Mono" panose="020B0609020000020004" pitchFamily="49" charset="0"/>
              </a:rPr>
              <a:t>        }</a:t>
            </a:r>
          </a:p>
          <a:p>
            <a:endParaRPr lang="en-IN" sz="1600" b="1" dirty="0">
              <a:solidFill>
                <a:srgbClr val="000000"/>
              </a:solidFill>
              <a:latin typeface="Cascadia Mono" panose="020B0609020000020004" pitchFamily="49" charset="0"/>
            </a:endParaRPr>
          </a:p>
          <a:p>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protected</a:t>
            </a:r>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void</a:t>
            </a:r>
            <a:r>
              <a:rPr lang="en-US" sz="1600" b="1" dirty="0">
                <a:solidFill>
                  <a:srgbClr val="000000"/>
                </a:solidFill>
                <a:latin typeface="Cascadia Mono" panose="020B0609020000020004" pitchFamily="49" charset="0"/>
              </a:rPr>
              <a:t> Button1_Click(</a:t>
            </a:r>
            <a:r>
              <a:rPr lang="en-US" sz="1600" b="1" dirty="0">
                <a:solidFill>
                  <a:srgbClr val="0000FF"/>
                </a:solidFill>
                <a:latin typeface="Cascadia Mono" panose="020B0609020000020004" pitchFamily="49" charset="0"/>
              </a:rPr>
              <a:t>object</a:t>
            </a:r>
            <a:r>
              <a:rPr lang="en-US" sz="1600" b="1" dirty="0">
                <a:solidFill>
                  <a:srgbClr val="000000"/>
                </a:solidFill>
                <a:latin typeface="Cascadia Mono" panose="020B0609020000020004" pitchFamily="49" charset="0"/>
              </a:rPr>
              <a:t> sender, </a:t>
            </a:r>
            <a:r>
              <a:rPr lang="en-US" sz="1600" b="1" dirty="0" err="1">
                <a:solidFill>
                  <a:srgbClr val="000000"/>
                </a:solidFill>
                <a:latin typeface="Cascadia Mono" panose="020B0609020000020004" pitchFamily="49" charset="0"/>
              </a:rPr>
              <a:t>EventArgs</a:t>
            </a:r>
            <a:r>
              <a:rPr lang="en-US" sz="1600" b="1" dirty="0">
                <a:solidFill>
                  <a:srgbClr val="000000"/>
                </a:solidFill>
                <a:latin typeface="Cascadia Mono" panose="020B0609020000020004" pitchFamily="49" charset="0"/>
              </a:rPr>
              <a:t> e)</a:t>
            </a:r>
          </a:p>
          <a:p>
            <a:r>
              <a:rPr lang="en-IN" sz="1600" b="1" dirty="0">
                <a:solidFill>
                  <a:srgbClr val="000000"/>
                </a:solidFill>
                <a:latin typeface="Cascadia Mono" panose="020B0609020000020004" pitchFamily="49" charset="0"/>
              </a:rPr>
              <a:t>        {</a:t>
            </a:r>
          </a:p>
          <a:p>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string</a:t>
            </a:r>
            <a:r>
              <a:rPr lang="en-US" sz="1600" b="1" dirty="0">
                <a:solidFill>
                  <a:srgbClr val="000000"/>
                </a:solidFill>
                <a:latin typeface="Cascadia Mono" panose="020B0609020000020004" pitchFamily="49" charset="0"/>
              </a:rPr>
              <a:t> a = </a:t>
            </a:r>
            <a:r>
              <a:rPr lang="en-US" sz="1600" b="1" dirty="0" err="1">
                <a:solidFill>
                  <a:srgbClr val="000000"/>
                </a:solidFill>
                <a:latin typeface="Cascadia Mono" panose="020B0609020000020004" pitchFamily="49" charset="0"/>
              </a:rPr>
              <a:t>Request.Form</a:t>
            </a:r>
            <a:r>
              <a:rPr lang="en-US" sz="1600" b="1" dirty="0">
                <a:solidFill>
                  <a:srgbClr val="000000"/>
                </a:solidFill>
                <a:latin typeface="Cascadia Mono" panose="020B0609020000020004" pitchFamily="49" charset="0"/>
              </a:rPr>
              <a:t>[</a:t>
            </a:r>
            <a:r>
              <a:rPr lang="en-US" sz="1600" b="1" dirty="0">
                <a:solidFill>
                  <a:srgbClr val="A31515"/>
                </a:solidFill>
                <a:latin typeface="Cascadia Mono" panose="020B0609020000020004" pitchFamily="49" charset="0"/>
              </a:rPr>
              <a:t>"textbox1"</a:t>
            </a:r>
            <a:r>
              <a:rPr lang="en-US" sz="1600" b="1" dirty="0">
                <a:solidFill>
                  <a:srgbClr val="000000"/>
                </a:solidFill>
                <a:latin typeface="Cascadia Mono" panose="020B0609020000020004" pitchFamily="49" charset="0"/>
              </a:rPr>
              <a:t>];</a:t>
            </a:r>
          </a:p>
          <a:p>
            <a:r>
              <a:rPr lang="en-IN" sz="1600" b="1" dirty="0">
                <a:solidFill>
                  <a:srgbClr val="000000"/>
                </a:solidFill>
                <a:latin typeface="Cascadia Mono" panose="020B0609020000020004" pitchFamily="49" charset="0"/>
              </a:rPr>
              <a:t>            </a:t>
            </a:r>
            <a:r>
              <a:rPr lang="en-IN" sz="1600" b="1" dirty="0" err="1">
                <a:solidFill>
                  <a:srgbClr val="000000"/>
                </a:solidFill>
                <a:latin typeface="Cascadia Mono" panose="020B0609020000020004" pitchFamily="49" charset="0"/>
              </a:rPr>
              <a:t>Response.Write</a:t>
            </a:r>
            <a:r>
              <a:rPr lang="en-IN" sz="1600" b="1" dirty="0">
                <a:solidFill>
                  <a:srgbClr val="000000"/>
                </a:solidFill>
                <a:latin typeface="Cascadia Mono" panose="020B0609020000020004" pitchFamily="49" charset="0"/>
              </a:rPr>
              <a:t>(</a:t>
            </a:r>
            <a:r>
              <a:rPr lang="en-IN" sz="1600" b="1" dirty="0">
                <a:solidFill>
                  <a:srgbClr val="A31515"/>
                </a:solidFill>
                <a:latin typeface="Cascadia Mono" panose="020B0609020000020004" pitchFamily="49" charset="0"/>
              </a:rPr>
              <a:t>"</a:t>
            </a:r>
            <a:r>
              <a:rPr lang="en-IN" sz="1600" b="1" dirty="0" err="1">
                <a:solidFill>
                  <a:srgbClr val="A31515"/>
                </a:solidFill>
                <a:latin typeface="Cascadia Mono" panose="020B0609020000020004" pitchFamily="49" charset="0"/>
              </a:rPr>
              <a:t>Hello"</a:t>
            </a:r>
            <a:r>
              <a:rPr lang="en-IN" sz="1600" b="1" dirty="0" err="1">
                <a:solidFill>
                  <a:srgbClr val="000000"/>
                </a:solidFill>
                <a:latin typeface="Cascadia Mono" panose="020B0609020000020004" pitchFamily="49" charset="0"/>
              </a:rPr>
              <a:t>+a</a:t>
            </a:r>
            <a:r>
              <a:rPr lang="en-IN" sz="1600" b="1" dirty="0">
                <a:solidFill>
                  <a:srgbClr val="000000"/>
                </a:solidFill>
                <a:latin typeface="Cascadia Mono" panose="020B0609020000020004" pitchFamily="49" charset="0"/>
              </a:rPr>
              <a:t>);</a:t>
            </a:r>
          </a:p>
          <a:p>
            <a:r>
              <a:rPr lang="en-IN" sz="1600" b="1" dirty="0">
                <a:solidFill>
                  <a:srgbClr val="000000"/>
                </a:solidFill>
                <a:latin typeface="Cascadia Mono" panose="020B0609020000020004" pitchFamily="49" charset="0"/>
              </a:rPr>
              <a:t>        }</a:t>
            </a:r>
          </a:p>
          <a:p>
            <a:r>
              <a:rPr lang="en-IN" sz="1600" b="1" dirty="0">
                <a:solidFill>
                  <a:srgbClr val="000000"/>
                </a:solidFill>
                <a:latin typeface="Cascadia Mono" panose="020B0609020000020004" pitchFamily="49" charset="0"/>
              </a:rPr>
              <a:t>    }</a:t>
            </a:r>
          </a:p>
          <a:p>
            <a:r>
              <a:rPr lang="en-IN" sz="1600" b="1" dirty="0">
                <a:solidFill>
                  <a:srgbClr val="000000"/>
                </a:solidFill>
                <a:latin typeface="Cascadia Mono" panose="020B0609020000020004" pitchFamily="49" charset="0"/>
              </a:rPr>
              <a:t>}</a:t>
            </a:r>
            <a:endParaRPr lang="en-IN" sz="1600" b="1" dirty="0"/>
          </a:p>
        </p:txBody>
      </p:sp>
      <p:sp>
        <p:nvSpPr>
          <p:cNvPr id="5" name="TextBox 4">
            <a:extLst>
              <a:ext uri="{FF2B5EF4-FFF2-40B4-BE49-F238E27FC236}">
                <a16:creationId xmlns:a16="http://schemas.microsoft.com/office/drawing/2014/main" id="{0F993DB7-8AC8-9596-2E5C-11FC8AF2678A}"/>
              </a:ext>
            </a:extLst>
          </p:cNvPr>
          <p:cNvSpPr txBox="1"/>
          <p:nvPr/>
        </p:nvSpPr>
        <p:spPr>
          <a:xfrm>
            <a:off x="1295400" y="5781964"/>
            <a:ext cx="7467600" cy="830997"/>
          </a:xfrm>
          <a:prstGeom prst="rect">
            <a:avLst/>
          </a:prstGeom>
          <a:noFill/>
        </p:spPr>
        <p:txBody>
          <a:bodyPr wrap="square" rtlCol="0">
            <a:spAutoFit/>
          </a:bodyPr>
          <a:lstStyle/>
          <a:p>
            <a:r>
              <a:rPr lang="en-US" sz="2400" b="1" dirty="0">
                <a:solidFill>
                  <a:srgbClr val="7030A0"/>
                </a:solidFill>
              </a:rPr>
              <a:t>Here, we have written Button_Click1() event handler </a:t>
            </a:r>
            <a:endParaRPr lang="en-IN" sz="2400" b="1" dirty="0">
              <a:solidFill>
                <a:srgbClr val="7030A0"/>
              </a:solidFill>
            </a:endParaRPr>
          </a:p>
        </p:txBody>
      </p:sp>
    </p:spTree>
    <p:extLst>
      <p:ext uri="{BB962C8B-B14F-4D97-AF65-F5344CB8AC3E}">
        <p14:creationId xmlns:p14="http://schemas.microsoft.com/office/powerpoint/2010/main" val="2670874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Web Forms with ASP.NET</a:t>
            </a:r>
          </a:p>
        </p:txBody>
      </p:sp>
    </p:spTree>
    <p:extLst>
      <p:ext uri="{BB962C8B-B14F-4D97-AF65-F5344CB8AC3E}">
        <p14:creationId xmlns:p14="http://schemas.microsoft.com/office/powerpoint/2010/main" val="2081738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DAA700-7187-C338-F4BC-23243EA6DE63}"/>
              </a:ext>
            </a:extLst>
          </p:cNvPr>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2219583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F0B56E-026F-F6EF-4F39-CED39C802150}"/>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72443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3FFDC2-3424-EA21-6C4A-619930D9C312}"/>
              </a:ext>
            </a:extLst>
          </p:cNvPr>
          <p:cNvSpPr txBox="1"/>
          <p:nvPr/>
        </p:nvSpPr>
        <p:spPr>
          <a:xfrm>
            <a:off x="838200" y="1752600"/>
            <a:ext cx="7772400" cy="523220"/>
          </a:xfrm>
          <a:prstGeom prst="rect">
            <a:avLst/>
          </a:prstGeom>
          <a:noFill/>
        </p:spPr>
        <p:txBody>
          <a:bodyPr wrap="square">
            <a:spAutoFit/>
          </a:bodyPr>
          <a:lstStyle/>
          <a:p>
            <a:r>
              <a:rPr lang="en-IN" dirty="0">
                <a:hlinkClick r:id="rId2"/>
              </a:rPr>
              <a:t>https://www.c-sharpcorner.com/UploadFile/0c1bb2/Asp-Net-form-validation-using-javascript/</a:t>
            </a:r>
            <a:endParaRPr lang="en-IN" dirty="0"/>
          </a:p>
          <a:p>
            <a:endParaRPr lang="en-IN" dirty="0"/>
          </a:p>
        </p:txBody>
      </p:sp>
      <p:sp>
        <p:nvSpPr>
          <p:cNvPr id="5" name="TextBox 4">
            <a:extLst>
              <a:ext uri="{FF2B5EF4-FFF2-40B4-BE49-F238E27FC236}">
                <a16:creationId xmlns:a16="http://schemas.microsoft.com/office/drawing/2014/main" id="{AF26439D-3A4A-EB85-A3C7-784A5553466C}"/>
              </a:ext>
            </a:extLst>
          </p:cNvPr>
          <p:cNvSpPr txBox="1"/>
          <p:nvPr/>
        </p:nvSpPr>
        <p:spPr>
          <a:xfrm>
            <a:off x="685800" y="2915111"/>
            <a:ext cx="7924800" cy="523220"/>
          </a:xfrm>
          <a:prstGeom prst="rect">
            <a:avLst/>
          </a:prstGeom>
          <a:noFill/>
        </p:spPr>
        <p:txBody>
          <a:bodyPr wrap="square">
            <a:spAutoFit/>
          </a:bodyPr>
          <a:lstStyle/>
          <a:p>
            <a:r>
              <a:rPr lang="en-IN" dirty="0">
                <a:hlinkClick r:id="rId3"/>
              </a:rPr>
              <a:t>https://www.codeproject.com/Tips/404274/Client-Side-Validation-using-JavaScript</a:t>
            </a:r>
            <a:endParaRPr lang="en-IN" dirty="0"/>
          </a:p>
          <a:p>
            <a:endParaRPr lang="en-IN" dirty="0"/>
          </a:p>
        </p:txBody>
      </p:sp>
    </p:spTree>
    <p:extLst>
      <p:ext uri="{BB962C8B-B14F-4D97-AF65-F5344CB8AC3E}">
        <p14:creationId xmlns:p14="http://schemas.microsoft.com/office/powerpoint/2010/main" val="179584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B95B14-EF58-247E-2503-833D14931CBE}"/>
              </a:ext>
            </a:extLst>
          </p:cNvPr>
          <p:cNvSpPr txBox="1"/>
          <p:nvPr/>
        </p:nvSpPr>
        <p:spPr>
          <a:xfrm>
            <a:off x="304800" y="152400"/>
            <a:ext cx="8686800" cy="6740307"/>
          </a:xfrm>
          <a:prstGeom prst="rect">
            <a:avLst/>
          </a:prstGeom>
          <a:noFill/>
        </p:spPr>
        <p:txBody>
          <a:bodyPr wrap="square">
            <a:spAutoFit/>
          </a:bodyPr>
          <a:lstStyle/>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body</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form</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="form1"</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table</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Name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txtName</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ClientIDMode</a:t>
            </a:r>
            <a:r>
              <a:rPr lang="en-IN" sz="1600" dirty="0">
                <a:solidFill>
                  <a:srgbClr val="0000FF"/>
                </a:solidFill>
                <a:latin typeface="Cascadia Mono" panose="020B0609020000020004" pitchFamily="49" charset="0"/>
              </a:rPr>
              <a:t>="Static"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&gt;&lt;/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Email</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name</a:t>
            </a:r>
            <a:r>
              <a:rPr lang="en-IN" sz="1600" dirty="0">
                <a:solidFill>
                  <a:srgbClr val="0000FF"/>
                </a:solidFill>
                <a:latin typeface="Cascadia Mono" panose="020B0609020000020004" pitchFamily="49" charset="0"/>
              </a:rPr>
              <a:t>="email"</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EmailID</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="server"&gt;&lt;/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p>
        </p:txBody>
      </p:sp>
    </p:spTree>
    <p:extLst>
      <p:ext uri="{BB962C8B-B14F-4D97-AF65-F5344CB8AC3E}">
        <p14:creationId xmlns:p14="http://schemas.microsoft.com/office/powerpoint/2010/main" val="697699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5C87D-B461-1CAD-393C-07F61A4ABF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2D6D74-BBCD-1C08-6F7C-FDDE9BF043C5}"/>
              </a:ext>
            </a:extLst>
          </p:cNvPr>
          <p:cNvSpPr txBox="1"/>
          <p:nvPr/>
        </p:nvSpPr>
        <p:spPr>
          <a:xfrm>
            <a:off x="228600" y="381000"/>
            <a:ext cx="8915400" cy="5047536"/>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Cell No.</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name</a:t>
            </a:r>
            <a:r>
              <a:rPr lang="en-IN" sz="1400" dirty="0">
                <a:solidFill>
                  <a:srgbClr val="0000FF"/>
                </a:solidFill>
                <a:latin typeface="Cascadia Mono" panose="020B0609020000020004" pitchFamily="49" charset="0"/>
              </a:rPr>
              <a:t>="contact"</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txtCell</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MaxLength</a:t>
            </a:r>
            <a:r>
              <a:rPr lang="en-IN" sz="1400" dirty="0">
                <a:solidFill>
                  <a:srgbClr val="0000FF"/>
                </a:solidFill>
                <a:latin typeface="Cascadia Mono" panose="020B0609020000020004" pitchFamily="49" charset="0"/>
              </a:rPr>
              <a:t>="10"</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onkeypress</a:t>
            </a:r>
            <a:r>
              <a:rPr lang="en-IN" sz="1400" dirty="0">
                <a:solidFill>
                  <a:srgbClr val="0000FF"/>
                </a:solidFill>
                <a:latin typeface="Cascadia Mono" panose="020B0609020000020004" pitchFamily="49" charset="0"/>
              </a:rPr>
              <a:t>="return </a:t>
            </a:r>
            <a:r>
              <a:rPr lang="en-IN" sz="1400" dirty="0" err="1">
                <a:solidFill>
                  <a:srgbClr val="0000FF"/>
                </a:solidFill>
                <a:latin typeface="Cascadia Mono" panose="020B0609020000020004" pitchFamily="49" charset="0"/>
              </a:rPr>
              <a:t>OnlyNumbers</a:t>
            </a:r>
            <a:r>
              <a:rPr lang="en-IN" sz="1400" dirty="0">
                <a:solidFill>
                  <a:srgbClr val="0000FF"/>
                </a:solidFill>
                <a:latin typeface="Cascadia Mono" panose="020B0609020000020004" pitchFamily="49" charset="0"/>
              </a:rPr>
              <a:t>(event)"</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Button</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BtnSubmit</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Text</a:t>
            </a:r>
            <a:r>
              <a:rPr lang="en-IN" sz="1400" dirty="0">
                <a:solidFill>
                  <a:srgbClr val="0000FF"/>
                </a:solidFill>
                <a:latin typeface="Cascadia Mono" panose="020B0609020000020004" pitchFamily="49" charset="0"/>
              </a:rPr>
              <a:t>="Submit"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OnClick</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BtnSubmit_Click</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OnClientClick</a:t>
            </a:r>
            <a:r>
              <a:rPr lang="en-IN" sz="1400" dirty="0">
                <a:solidFill>
                  <a:srgbClr val="0000FF"/>
                </a:solidFill>
                <a:latin typeface="Cascadia Mono" panose="020B0609020000020004" pitchFamily="49" charset="0"/>
              </a:rPr>
              <a:t>="return </a:t>
            </a:r>
            <a:r>
              <a:rPr lang="en-IN" sz="1400" dirty="0" err="1">
                <a:solidFill>
                  <a:srgbClr val="0000FF"/>
                </a:solidFill>
                <a:latin typeface="Cascadia Mono" panose="020B0609020000020004" pitchFamily="49" charset="0"/>
              </a:rPr>
              <a:t>chkvalidation</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FF"/>
                </a:solidFill>
                <a:latin typeface="Cascadia Mono" panose="020B0609020000020004" pitchFamily="49" charset="0"/>
              </a:rPr>
              <a:t>&gt;</a:t>
            </a:r>
            <a:endParaRPr lang="en-IN" dirty="0"/>
          </a:p>
        </p:txBody>
      </p:sp>
    </p:spTree>
    <p:extLst>
      <p:ext uri="{BB962C8B-B14F-4D97-AF65-F5344CB8AC3E}">
        <p14:creationId xmlns:p14="http://schemas.microsoft.com/office/powerpoint/2010/main" val="1818292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288C30-8A52-1DAE-D133-BE5481788432}"/>
              </a:ext>
            </a:extLst>
          </p:cNvPr>
          <p:cNvSpPr txBox="1"/>
          <p:nvPr/>
        </p:nvSpPr>
        <p:spPr>
          <a:xfrm>
            <a:off x="0" y="762000"/>
            <a:ext cx="9423918" cy="4524315"/>
          </a:xfrm>
          <a:prstGeom prst="rect">
            <a:avLst/>
          </a:prstGeom>
          <a:noFill/>
        </p:spPr>
        <p:txBody>
          <a:bodyPr wrap="square">
            <a:spAutoFit/>
          </a:bodyPr>
          <a:lstStyle/>
          <a:p>
            <a:r>
              <a:rPr lang="en-IN" sz="1600" dirty="0"/>
              <a:t>function </a:t>
            </a:r>
            <a:r>
              <a:rPr lang="en-IN" sz="1600" dirty="0" err="1"/>
              <a:t>OnlyNumbers</a:t>
            </a:r>
            <a:r>
              <a:rPr lang="en-IN" sz="1600" dirty="0"/>
              <a:t>()</a:t>
            </a:r>
          </a:p>
          <a:p>
            <a:endParaRPr lang="en-IN" sz="1600" dirty="0"/>
          </a:p>
          <a:p>
            <a:r>
              <a:rPr lang="en-IN" sz="1600" dirty="0"/>
              <a:t>             {</a:t>
            </a:r>
          </a:p>
          <a:p>
            <a:r>
              <a:rPr lang="en-IN" sz="1600" dirty="0"/>
              <a:t>                 var digits = "0123456789";</a:t>
            </a:r>
          </a:p>
          <a:p>
            <a:r>
              <a:rPr lang="en-IN" sz="1600" dirty="0"/>
              <a:t>                 var temp;</a:t>
            </a:r>
          </a:p>
          <a:p>
            <a:r>
              <a:rPr lang="en-IN" sz="1600" dirty="0"/>
              <a:t>                 var </a:t>
            </a:r>
            <a:r>
              <a:rPr lang="en-IN" sz="1600" dirty="0" err="1"/>
              <a:t>len</a:t>
            </a:r>
            <a:r>
              <a:rPr lang="en-IN" sz="1600" dirty="0"/>
              <a:t> = </a:t>
            </a:r>
            <a:r>
              <a:rPr lang="en-IN" sz="1600" dirty="0" err="1"/>
              <a:t>document.getElementById</a:t>
            </a:r>
            <a:r>
              <a:rPr lang="en-IN" sz="1600" dirty="0"/>
              <a:t>("&lt;%=</a:t>
            </a:r>
            <a:r>
              <a:rPr lang="en-IN" sz="1600" dirty="0" err="1"/>
              <a:t>txtCell.ClientID</a:t>
            </a:r>
            <a:r>
              <a:rPr lang="en-IN" sz="1600" dirty="0"/>
              <a:t> %&gt;").</a:t>
            </a:r>
            <a:r>
              <a:rPr lang="en-IN" sz="1600" dirty="0" err="1"/>
              <a:t>value.length</a:t>
            </a:r>
            <a:r>
              <a:rPr lang="en-IN" sz="1600" dirty="0"/>
              <a:t>;</a:t>
            </a:r>
          </a:p>
          <a:p>
            <a:r>
              <a:rPr lang="en-IN" sz="1600" dirty="0"/>
              <a:t>                 for (var i = 0; i &lt; </a:t>
            </a:r>
            <a:r>
              <a:rPr lang="en-IN" sz="1600" dirty="0" err="1"/>
              <a:t>len</a:t>
            </a:r>
            <a:r>
              <a:rPr lang="en-IN" sz="1600" dirty="0"/>
              <a:t>; i++)</a:t>
            </a:r>
          </a:p>
          <a:p>
            <a:r>
              <a:rPr lang="en-IN" sz="1600" dirty="0"/>
              <a:t>                 {</a:t>
            </a:r>
          </a:p>
          <a:p>
            <a:r>
              <a:rPr lang="en-IN" sz="1600" dirty="0"/>
              <a:t>                     temp = </a:t>
            </a:r>
            <a:r>
              <a:rPr lang="en-IN" sz="1600" dirty="0" err="1"/>
              <a:t>document.getElementById</a:t>
            </a:r>
            <a:r>
              <a:rPr lang="en-IN" sz="1600" dirty="0"/>
              <a:t>("&lt;%=</a:t>
            </a:r>
            <a:r>
              <a:rPr lang="en-IN" sz="1600" dirty="0" err="1"/>
              <a:t>txtCell.ClientID</a:t>
            </a:r>
            <a:r>
              <a:rPr lang="en-IN" sz="1600" dirty="0"/>
              <a:t>%&gt;").</a:t>
            </a:r>
            <a:r>
              <a:rPr lang="en-IN" sz="1600" dirty="0" err="1"/>
              <a:t>value.substring</a:t>
            </a:r>
            <a:r>
              <a:rPr lang="en-IN" sz="1600" dirty="0"/>
              <a:t>(i, i + 1);</a:t>
            </a:r>
          </a:p>
          <a:p>
            <a:r>
              <a:rPr lang="en-IN" sz="1600" dirty="0"/>
              <a:t>                     if (</a:t>
            </a:r>
            <a:r>
              <a:rPr lang="en-IN" sz="1600" dirty="0" err="1"/>
              <a:t>digits.indexOf</a:t>
            </a:r>
            <a:r>
              <a:rPr lang="en-IN" sz="1600" dirty="0"/>
              <a:t>(temp) == -1)</a:t>
            </a:r>
          </a:p>
          <a:p>
            <a:r>
              <a:rPr lang="en-IN" sz="1600" dirty="0"/>
              <a:t>                     {</a:t>
            </a:r>
          </a:p>
          <a:p>
            <a:r>
              <a:rPr lang="en-IN" sz="1600" dirty="0"/>
              <a:t>                     alert("Please enter correct pin code");</a:t>
            </a:r>
          </a:p>
          <a:p>
            <a:r>
              <a:rPr lang="en-IN" sz="1600" dirty="0"/>
              <a:t>                     </a:t>
            </a:r>
            <a:r>
              <a:rPr lang="en-IN" sz="1600" dirty="0" err="1"/>
              <a:t>document.getElementById</a:t>
            </a:r>
            <a:r>
              <a:rPr lang="en-IN" sz="1600" dirty="0"/>
              <a:t>("&lt;%=</a:t>
            </a:r>
            <a:r>
              <a:rPr lang="en-IN" sz="1600" dirty="0" err="1"/>
              <a:t>txtCell.ClientID</a:t>
            </a:r>
            <a:r>
              <a:rPr lang="en-IN" sz="1600" dirty="0"/>
              <a:t>%&gt;").focus();</a:t>
            </a:r>
          </a:p>
          <a:p>
            <a:r>
              <a:rPr lang="en-IN" sz="1600" dirty="0"/>
              <a:t>                     return false;</a:t>
            </a:r>
          </a:p>
          <a:p>
            <a:r>
              <a:rPr lang="en-IN" sz="1600" dirty="0"/>
              <a:t>                     }</a:t>
            </a:r>
          </a:p>
          <a:p>
            <a:r>
              <a:rPr lang="en-IN" sz="1600" dirty="0"/>
              <a:t>                 }</a:t>
            </a:r>
          </a:p>
          <a:p>
            <a:r>
              <a:rPr lang="en-IN" sz="1600" dirty="0"/>
              <a:t>                 return true;</a:t>
            </a:r>
          </a:p>
          <a:p>
            <a:r>
              <a:rPr lang="en-IN" sz="1600" dirty="0"/>
              <a:t>             }</a:t>
            </a:r>
          </a:p>
        </p:txBody>
      </p:sp>
    </p:spTree>
    <p:extLst>
      <p:ext uri="{BB962C8B-B14F-4D97-AF65-F5344CB8AC3E}">
        <p14:creationId xmlns:p14="http://schemas.microsoft.com/office/powerpoint/2010/main" val="198804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2998F9-CA56-B5FB-DAEE-7A65119C4CE5}"/>
              </a:ext>
            </a:extLst>
          </p:cNvPr>
          <p:cNvSpPr txBox="1"/>
          <p:nvPr/>
        </p:nvSpPr>
        <p:spPr>
          <a:xfrm>
            <a:off x="27992" y="533400"/>
            <a:ext cx="8610600" cy="5909310"/>
          </a:xfrm>
          <a:prstGeom prst="rect">
            <a:avLst/>
          </a:prstGeom>
          <a:noFill/>
        </p:spPr>
        <p:txBody>
          <a:bodyPr wrap="square">
            <a:spAutoFit/>
          </a:bodyPr>
          <a:lstStyle/>
          <a:p>
            <a:r>
              <a:rPr lang="en-IN" sz="1800" dirty="0"/>
              <a:t> function </a:t>
            </a:r>
            <a:r>
              <a:rPr lang="en-IN" sz="1800" dirty="0" err="1"/>
              <a:t>chkvalidation</a:t>
            </a:r>
            <a:r>
              <a:rPr lang="en-IN" sz="1800" dirty="0"/>
              <a:t>() {</a:t>
            </a:r>
          </a:p>
          <a:p>
            <a:r>
              <a:rPr lang="en-IN" sz="1800" dirty="0"/>
              <a:t>             // introduce validation code for controls here</a:t>
            </a:r>
          </a:p>
          <a:p>
            <a:r>
              <a:rPr lang="en-IN" sz="1800" dirty="0"/>
              <a:t>             var name = </a:t>
            </a:r>
            <a:r>
              <a:rPr lang="en-IN" sz="1800" dirty="0" err="1">
                <a:solidFill>
                  <a:srgbClr val="00B050"/>
                </a:solidFill>
              </a:rPr>
              <a:t>document.getElementById</a:t>
            </a:r>
            <a:r>
              <a:rPr lang="en-IN" sz="1800" dirty="0">
                <a:solidFill>
                  <a:srgbClr val="00B050"/>
                </a:solidFill>
              </a:rPr>
              <a:t>("&lt;%= </a:t>
            </a:r>
            <a:r>
              <a:rPr lang="en-IN" sz="1800" dirty="0" err="1">
                <a:solidFill>
                  <a:srgbClr val="00B050"/>
                </a:solidFill>
              </a:rPr>
              <a:t>txtName.ClientID</a:t>
            </a:r>
            <a:r>
              <a:rPr lang="en-IN" sz="1800" dirty="0">
                <a:solidFill>
                  <a:srgbClr val="00B050"/>
                </a:solidFill>
              </a:rPr>
              <a:t> %&gt;").value</a:t>
            </a:r>
            <a:r>
              <a:rPr lang="en-IN" sz="1800" dirty="0"/>
              <a:t>;</a:t>
            </a:r>
          </a:p>
          <a:p>
            <a:r>
              <a:rPr lang="en-IN" sz="1800" dirty="0"/>
              <a:t>            if (</a:t>
            </a:r>
            <a:r>
              <a:rPr lang="en-IN" sz="1800" dirty="0" err="1"/>
              <a:t>name.length</a:t>
            </a:r>
            <a:r>
              <a:rPr lang="en-IN" sz="1800" dirty="0"/>
              <a:t> == 0)</a:t>
            </a:r>
          </a:p>
          <a:p>
            <a:r>
              <a:rPr lang="en-IN" sz="1800" dirty="0"/>
              <a:t>             {</a:t>
            </a:r>
          </a:p>
          <a:p>
            <a:r>
              <a:rPr lang="en-IN" sz="1800" dirty="0"/>
              <a:t>                 //alert(name);</a:t>
            </a:r>
          </a:p>
          <a:p>
            <a:r>
              <a:rPr lang="en-IN" sz="1800" dirty="0"/>
              <a:t>                alert("Name field should not be empty"); </a:t>
            </a:r>
          </a:p>
          <a:p>
            <a:r>
              <a:rPr lang="en-IN" sz="1800" dirty="0"/>
              <a:t>                 return false;</a:t>
            </a:r>
          </a:p>
          <a:p>
            <a:r>
              <a:rPr lang="en-IN" sz="1800" dirty="0"/>
              <a:t>             }  </a:t>
            </a:r>
          </a:p>
          <a:p>
            <a:r>
              <a:rPr lang="en-IN" sz="1800" dirty="0"/>
              <a:t>               var email = </a:t>
            </a:r>
            <a:r>
              <a:rPr lang="en-IN" sz="1800" dirty="0" err="1"/>
              <a:t>document.getElementById</a:t>
            </a:r>
            <a:r>
              <a:rPr lang="en-IN" sz="1800" dirty="0"/>
              <a:t>("&lt;%= </a:t>
            </a:r>
            <a:r>
              <a:rPr lang="en-IN" sz="1800" dirty="0" err="1"/>
              <a:t>EmailID.ClientID</a:t>
            </a:r>
            <a:r>
              <a:rPr lang="en-IN" sz="1800" dirty="0"/>
              <a:t> %&gt;").value;</a:t>
            </a:r>
          </a:p>
          <a:p>
            <a:r>
              <a:rPr lang="en-IN" sz="1800" dirty="0"/>
              <a:t>             //alert(email);</a:t>
            </a:r>
          </a:p>
          <a:p>
            <a:r>
              <a:rPr lang="en-IN" sz="1800" dirty="0"/>
              <a:t>             if (email == "")</a:t>
            </a:r>
          </a:p>
          <a:p>
            <a:r>
              <a:rPr lang="en-IN" sz="1800" dirty="0"/>
              <a:t>             {</a:t>
            </a:r>
          </a:p>
          <a:p>
            <a:r>
              <a:rPr lang="en-IN" sz="1800" dirty="0"/>
              <a:t>                 alert("Email field should not be empty");</a:t>
            </a:r>
          </a:p>
          <a:p>
            <a:r>
              <a:rPr lang="en-IN" sz="1800" dirty="0"/>
              <a:t>                 return false;</a:t>
            </a:r>
          </a:p>
          <a:p>
            <a:endParaRPr lang="en-IN" sz="1800" dirty="0"/>
          </a:p>
          <a:p>
            <a:r>
              <a:rPr lang="en-IN" sz="1800" dirty="0"/>
              <a:t>             }</a:t>
            </a:r>
          </a:p>
          <a:p>
            <a:r>
              <a:rPr lang="en-IN" sz="1800" dirty="0"/>
              <a:t>             // You can code for other controls</a:t>
            </a:r>
          </a:p>
          <a:p>
            <a:r>
              <a:rPr lang="en-IN" sz="1800" dirty="0"/>
              <a:t>             return true;</a:t>
            </a:r>
          </a:p>
          <a:p>
            <a:r>
              <a:rPr lang="en-IN" sz="1800" dirty="0"/>
              <a:t>         }</a:t>
            </a:r>
          </a:p>
          <a:p>
            <a:r>
              <a:rPr lang="en-IN" sz="1800" dirty="0"/>
              <a:t>         </a:t>
            </a:r>
          </a:p>
        </p:txBody>
      </p:sp>
    </p:spTree>
    <p:extLst>
      <p:ext uri="{BB962C8B-B14F-4D97-AF65-F5344CB8AC3E}">
        <p14:creationId xmlns:p14="http://schemas.microsoft.com/office/powerpoint/2010/main" val="2408035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F548ED-CA4F-1F65-4885-37B165E2BA2F}"/>
              </a:ext>
            </a:extLst>
          </p:cNvPr>
          <p:cNvSpPr txBox="1"/>
          <p:nvPr/>
        </p:nvSpPr>
        <p:spPr>
          <a:xfrm>
            <a:off x="76200" y="2044005"/>
            <a:ext cx="9067800" cy="1938992"/>
          </a:xfrm>
          <a:prstGeom prst="rect">
            <a:avLst/>
          </a:prstGeom>
          <a:noFill/>
        </p:spPr>
        <p:txBody>
          <a:bodyPr wrap="square">
            <a:spAutoFit/>
          </a:bodyPr>
          <a:lstStyle/>
          <a:p>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protected</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void</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BtnSubmit_Click</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object</a:t>
            </a:r>
            <a:r>
              <a:rPr lang="en-US" sz="2000" dirty="0">
                <a:solidFill>
                  <a:srgbClr val="000000"/>
                </a:solidFill>
                <a:latin typeface="Cascadia Mono" panose="020B0609020000020004" pitchFamily="49" charset="0"/>
              </a:rPr>
              <a:t> sender, </a:t>
            </a:r>
            <a:r>
              <a:rPr lang="en-US" sz="2000" dirty="0" err="1">
                <a:solidFill>
                  <a:srgbClr val="000000"/>
                </a:solidFill>
                <a:latin typeface="Cascadia Mono" panose="020B0609020000020004" pitchFamily="49" charset="0"/>
              </a:rPr>
              <a:t>EventArgs</a:t>
            </a:r>
            <a:r>
              <a:rPr lang="en-US" sz="2000" dirty="0">
                <a:solidFill>
                  <a:srgbClr val="000000"/>
                </a:solidFill>
                <a:latin typeface="Cascadia Mono" panose="020B0609020000020004" pitchFamily="49" charset="0"/>
              </a:rPr>
              <a:t> e)</a:t>
            </a:r>
          </a:p>
          <a:p>
            <a:r>
              <a:rPr lang="en-IN" sz="2000" dirty="0">
                <a:solidFill>
                  <a:srgbClr val="000000"/>
                </a:solidFill>
                <a:latin typeface="Cascadia Mono" panose="020B0609020000020004" pitchFamily="49" charset="0"/>
              </a:rPr>
              <a:t>        {</a:t>
            </a:r>
          </a:p>
          <a:p>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string</a:t>
            </a:r>
            <a:r>
              <a:rPr lang="en-US" sz="2000" dirty="0">
                <a:solidFill>
                  <a:srgbClr val="000000"/>
                </a:solidFill>
                <a:latin typeface="Cascadia Mono" panose="020B0609020000020004" pitchFamily="49" charset="0"/>
              </a:rPr>
              <a:t> a = </a:t>
            </a:r>
            <a:r>
              <a:rPr lang="en-US" sz="2000" dirty="0" err="1">
                <a:solidFill>
                  <a:srgbClr val="000000"/>
                </a:solidFill>
                <a:latin typeface="Cascadia Mono" panose="020B0609020000020004" pitchFamily="49" charset="0"/>
              </a:rPr>
              <a:t>Request.Form</a:t>
            </a:r>
            <a:r>
              <a:rPr lang="en-US" sz="2000" dirty="0">
                <a:solidFill>
                  <a:srgbClr val="000000"/>
                </a:solidFill>
                <a:latin typeface="Cascadia Mono" panose="020B0609020000020004" pitchFamily="49" charset="0"/>
              </a:rPr>
              <a:t>[</a:t>
            </a:r>
            <a:r>
              <a:rPr lang="en-US" sz="2000" dirty="0">
                <a:solidFill>
                  <a:srgbClr val="A31515"/>
                </a:solidFill>
                <a:latin typeface="Cascadia Mono" panose="020B0609020000020004" pitchFamily="49" charset="0"/>
              </a:rPr>
              <a:t>"</a:t>
            </a:r>
            <a:r>
              <a:rPr lang="en-US" sz="2000" dirty="0" err="1">
                <a:solidFill>
                  <a:srgbClr val="A31515"/>
                </a:solidFill>
                <a:latin typeface="Cascadia Mono" panose="020B0609020000020004" pitchFamily="49" charset="0"/>
              </a:rPr>
              <a:t>txtName</a:t>
            </a:r>
            <a:r>
              <a:rPr lang="en-US" sz="2000" dirty="0">
                <a:solidFill>
                  <a:srgbClr val="A31515"/>
                </a:solidFill>
                <a:latin typeface="Cascadia Mono" panose="020B0609020000020004" pitchFamily="49" charset="0"/>
              </a:rPr>
              <a:t>"</a:t>
            </a:r>
            <a:r>
              <a:rPr lang="en-US" sz="2000" dirty="0">
                <a:solidFill>
                  <a:srgbClr val="000000"/>
                </a:solidFill>
                <a:latin typeface="Cascadia Mono" panose="020B0609020000020004" pitchFamily="49" charset="0"/>
              </a:rPr>
              <a:t>];</a:t>
            </a:r>
          </a:p>
          <a:p>
            <a:r>
              <a:rPr lang="en-IN" sz="2000" dirty="0">
                <a:solidFill>
                  <a:srgbClr val="000000"/>
                </a:solidFill>
                <a:latin typeface="Cascadia Mono" panose="020B0609020000020004" pitchFamily="49" charset="0"/>
              </a:rPr>
              <a:t>            </a:t>
            </a:r>
            <a:r>
              <a:rPr lang="en-IN" sz="2000" dirty="0" err="1">
                <a:solidFill>
                  <a:srgbClr val="000000"/>
                </a:solidFill>
                <a:latin typeface="Cascadia Mono" panose="020B0609020000020004" pitchFamily="49" charset="0"/>
              </a:rPr>
              <a:t>Response.Write</a:t>
            </a:r>
            <a:r>
              <a:rPr lang="en-IN" sz="2000" dirty="0">
                <a:solidFill>
                  <a:srgbClr val="000000"/>
                </a:solidFill>
                <a:latin typeface="Cascadia Mono" panose="020B0609020000020004" pitchFamily="49" charset="0"/>
              </a:rPr>
              <a:t>(</a:t>
            </a:r>
            <a:r>
              <a:rPr lang="en-IN" sz="2000" dirty="0">
                <a:solidFill>
                  <a:srgbClr val="A31515"/>
                </a:solidFill>
                <a:latin typeface="Cascadia Mono" panose="020B0609020000020004" pitchFamily="49" charset="0"/>
              </a:rPr>
              <a:t>"Hello"</a:t>
            </a:r>
            <a:r>
              <a:rPr lang="en-IN" sz="2000" dirty="0">
                <a:solidFill>
                  <a:srgbClr val="000000"/>
                </a:solidFill>
                <a:latin typeface="Cascadia Mono" panose="020B0609020000020004" pitchFamily="49" charset="0"/>
              </a:rPr>
              <a:t> + a);</a:t>
            </a:r>
          </a:p>
          <a:p>
            <a:endParaRPr lang="en-IN" sz="2000" dirty="0">
              <a:solidFill>
                <a:srgbClr val="000000"/>
              </a:solidFill>
              <a:latin typeface="Cascadia Mono" panose="020B0609020000020004" pitchFamily="49" charset="0"/>
            </a:endParaRPr>
          </a:p>
          <a:p>
            <a:r>
              <a:rPr lang="en-IN" sz="2000" dirty="0">
                <a:solidFill>
                  <a:srgbClr val="000000"/>
                </a:solidFill>
                <a:latin typeface="Cascadia Mono" panose="020B0609020000020004" pitchFamily="49" charset="0"/>
              </a:rPr>
              <a:t>        }</a:t>
            </a:r>
            <a:endParaRPr lang="en-IN" sz="2000" dirty="0"/>
          </a:p>
        </p:txBody>
      </p:sp>
    </p:spTree>
    <p:extLst>
      <p:ext uri="{BB962C8B-B14F-4D97-AF65-F5344CB8AC3E}">
        <p14:creationId xmlns:p14="http://schemas.microsoft.com/office/powerpoint/2010/main" val="2851114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67445-1867-0666-5658-E27301E750DE}"/>
              </a:ext>
            </a:extLst>
          </p:cNvPr>
          <p:cNvSpPr txBox="1"/>
          <p:nvPr/>
        </p:nvSpPr>
        <p:spPr>
          <a:xfrm>
            <a:off x="3505200" y="152400"/>
            <a:ext cx="3733800" cy="400110"/>
          </a:xfrm>
          <a:prstGeom prst="rect">
            <a:avLst/>
          </a:prstGeom>
          <a:noFill/>
        </p:spPr>
        <p:txBody>
          <a:bodyPr wrap="square" rtlCol="0">
            <a:spAutoFit/>
          </a:bodyPr>
          <a:lstStyle/>
          <a:p>
            <a:r>
              <a:rPr lang="en-US" sz="2000" b="1" dirty="0">
                <a:solidFill>
                  <a:srgbClr val="002060"/>
                </a:solidFill>
              </a:rPr>
              <a:t>REGEX SYMBOLS</a:t>
            </a:r>
            <a:endParaRPr lang="en-IN" sz="2000" b="1" dirty="0">
              <a:solidFill>
                <a:srgbClr val="002060"/>
              </a:solidFill>
            </a:endParaRPr>
          </a:p>
        </p:txBody>
      </p:sp>
      <p:graphicFrame>
        <p:nvGraphicFramePr>
          <p:cNvPr id="3" name="Table 2">
            <a:extLst>
              <a:ext uri="{FF2B5EF4-FFF2-40B4-BE49-F238E27FC236}">
                <a16:creationId xmlns:a16="http://schemas.microsoft.com/office/drawing/2014/main" id="{5FEE1247-1ED7-ADC9-D790-1E20BFFA1E93}"/>
              </a:ext>
            </a:extLst>
          </p:cNvPr>
          <p:cNvGraphicFramePr>
            <a:graphicFrameLocks noGrp="1"/>
          </p:cNvGraphicFramePr>
          <p:nvPr>
            <p:extLst>
              <p:ext uri="{D42A27DB-BD31-4B8C-83A1-F6EECF244321}">
                <p14:modId xmlns:p14="http://schemas.microsoft.com/office/powerpoint/2010/main" val="3635060034"/>
              </p:ext>
            </p:extLst>
          </p:nvPr>
        </p:nvGraphicFramePr>
        <p:xfrm>
          <a:off x="419100" y="1066800"/>
          <a:ext cx="8572500" cy="4164208"/>
        </p:xfrm>
        <a:graphic>
          <a:graphicData uri="http://schemas.openxmlformats.org/drawingml/2006/table">
            <a:tbl>
              <a:tblPr firstRow="1" firstCol="1" bandRow="1">
                <a:tableStyleId>{641B6FF1-C885-4967-8E5E-6EABFE361E7F}</a:tableStyleId>
              </a:tblPr>
              <a:tblGrid>
                <a:gridCol w="1017061">
                  <a:extLst>
                    <a:ext uri="{9D8B030D-6E8A-4147-A177-3AD203B41FA5}">
                      <a16:colId xmlns:a16="http://schemas.microsoft.com/office/drawing/2014/main" val="44064341"/>
                    </a:ext>
                  </a:extLst>
                </a:gridCol>
                <a:gridCol w="7555439">
                  <a:extLst>
                    <a:ext uri="{9D8B030D-6E8A-4147-A177-3AD203B41FA5}">
                      <a16:colId xmlns:a16="http://schemas.microsoft.com/office/drawing/2014/main" val="2635404059"/>
                    </a:ext>
                  </a:extLst>
                </a:gridCol>
              </a:tblGrid>
              <a:tr h="0">
                <a:tc>
                  <a:txBody>
                    <a:bodyPr/>
                    <a:lstStyle/>
                    <a:p>
                      <a:pPr algn="l">
                        <a:lnSpc>
                          <a:spcPct val="107000"/>
                        </a:lnSpc>
                        <a:spcAft>
                          <a:spcPts val="800"/>
                        </a:spcAft>
                      </a:pPr>
                      <a:r>
                        <a:rPr lang="en-IN" sz="1800" b="1" kern="100">
                          <a:effectLst/>
                        </a:rPr>
                        <a:t>Symbol</a:t>
                      </a:r>
                      <a:endParaRPr lang="en-IN" sz="1800" b="1"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b="1" kern="100" dirty="0">
                          <a:effectLst/>
                        </a:rPr>
                        <a:t>Meaning</a:t>
                      </a:r>
                      <a:endParaRPr lang="en-IN" sz="1800" b="1"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34577654"/>
                  </a:ext>
                </a:extLst>
              </a:tr>
              <a:tr h="0">
                <a:tc>
                  <a:txBody>
                    <a:bodyPr/>
                    <a:lstStyle/>
                    <a:p>
                      <a:pPr algn="l">
                        <a:lnSpc>
                          <a:spcPct val="107000"/>
                        </a:lnSpc>
                        <a:spcAft>
                          <a:spcPts val="800"/>
                        </a:spcAft>
                      </a:pPr>
                      <a:r>
                        <a:rPr lang="en-IN" sz="1800" kern="100">
                          <a:effectLst/>
                        </a:rPr>
                        <a:t>*</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kern="100" spc="10">
                          <a:effectLst/>
                        </a:rPr>
                        <a:t>for 0 or more times (upto infinite)</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162807419"/>
                  </a:ext>
                </a:extLst>
              </a:tr>
              <a:tr h="0">
                <a:tc>
                  <a:txBody>
                    <a:bodyPr/>
                    <a:lstStyle/>
                    <a:p>
                      <a:pPr algn="l">
                        <a:lnSpc>
                          <a:spcPct val="107000"/>
                        </a:lnSpc>
                        <a:spcAft>
                          <a:spcPts val="800"/>
                        </a:spcAft>
                      </a:pPr>
                      <a:r>
                        <a:rPr lang="en-IN" sz="1800" kern="100">
                          <a:effectLst/>
                        </a:rPr>
                        <a:t>+</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kern="100" spc="10">
                          <a:effectLst/>
                        </a:rPr>
                        <a:t>at atleast one or more times(up to infinite).</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132967684"/>
                  </a:ext>
                </a:extLst>
              </a:tr>
              <a:tr h="0">
                <a:tc>
                  <a:txBody>
                    <a:bodyPr/>
                    <a:lstStyle/>
                    <a:p>
                      <a:pPr algn="l">
                        <a:lnSpc>
                          <a:spcPct val="107000"/>
                        </a:lnSpc>
                        <a:spcAft>
                          <a:spcPts val="800"/>
                        </a:spcAft>
                      </a:pPr>
                      <a:r>
                        <a:rPr lang="en-IN" sz="1800" kern="100">
                          <a:effectLst/>
                        </a:rPr>
                        <a:t>{ }</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kern="100" spc="10">
                          <a:effectLst/>
                        </a:rPr>
                        <a:t>for as many times as the value inside this bracket.</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801190742"/>
                  </a:ext>
                </a:extLst>
              </a:tr>
              <a:tr h="0">
                <a:tc>
                  <a:txBody>
                    <a:bodyPr/>
                    <a:lstStyle/>
                    <a:p>
                      <a:pPr algn="l">
                        <a:lnSpc>
                          <a:spcPct val="107000"/>
                        </a:lnSpc>
                        <a:spcAft>
                          <a:spcPts val="800"/>
                        </a:spcAft>
                      </a:pPr>
                      <a:r>
                        <a:rPr lang="en-IN" sz="1800" kern="100">
                          <a:effectLst/>
                        </a:rPr>
                        <a:t>.</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kern="100" spc="10">
                          <a:effectLst/>
                        </a:rPr>
                        <a:t>can take the place of any other symbol(wild card)</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176924745"/>
                  </a:ext>
                </a:extLst>
              </a:tr>
              <a:tr h="0">
                <a:tc>
                  <a:txBody>
                    <a:bodyPr/>
                    <a:lstStyle/>
                    <a:p>
                      <a:pPr algn="l">
                        <a:lnSpc>
                          <a:spcPct val="107000"/>
                        </a:lnSpc>
                        <a:spcAft>
                          <a:spcPts val="800"/>
                        </a:spcAft>
                      </a:pPr>
                      <a:r>
                        <a:rPr lang="en-IN" sz="1800" kern="100">
                          <a:effectLst/>
                        </a:rPr>
                        <a:t>^</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kern="100" spc="10">
                          <a:effectLst/>
                        </a:rPr>
                        <a:t> the match must start at the beginning of the string or line.</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392711129"/>
                  </a:ext>
                </a:extLst>
              </a:tr>
              <a:tr h="0">
                <a:tc>
                  <a:txBody>
                    <a:bodyPr/>
                    <a:lstStyle/>
                    <a:p>
                      <a:pPr algn="l" fontAlgn="base">
                        <a:lnSpc>
                          <a:spcPct val="107000"/>
                        </a:lnSpc>
                        <a:spcAft>
                          <a:spcPts val="800"/>
                        </a:spcAft>
                      </a:pPr>
                      <a:r>
                        <a:rPr lang="en-IN" sz="1800" kern="0" spc="10">
                          <a:effectLst/>
                        </a:rPr>
                        <a:t>[^chars]</a:t>
                      </a:r>
                      <a:endParaRPr lang="en-IN" sz="1800" kern="100">
                        <a:effectLst/>
                      </a:endParaRPr>
                    </a:p>
                    <a:p>
                      <a:pPr algn="l">
                        <a:lnSpc>
                          <a:spcPct val="107000"/>
                        </a:lnSpc>
                        <a:spcAft>
                          <a:spcPts val="800"/>
                        </a:spcAft>
                      </a:pPr>
                      <a:r>
                        <a:rPr lang="en-IN" sz="1800" kern="100">
                          <a:effectLst/>
                        </a:rPr>
                        <a:t> </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kern="100" spc="10">
                          <a:effectLst/>
                        </a:rPr>
                        <a:t>Matches any single character that is not in set_of_characters</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32388928"/>
                  </a:ext>
                </a:extLst>
              </a:tr>
              <a:tr h="0">
                <a:tc>
                  <a:txBody>
                    <a:bodyPr/>
                    <a:lstStyle/>
                    <a:p>
                      <a:pPr algn="l">
                        <a:lnSpc>
                          <a:spcPct val="107000"/>
                        </a:lnSpc>
                        <a:spcAft>
                          <a:spcPts val="800"/>
                        </a:spcAft>
                      </a:pPr>
                      <a:r>
                        <a:rPr lang="en-IN" sz="1800" kern="100">
                          <a:effectLst/>
                        </a:rPr>
                        <a:t>$</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kern="100" spc="10">
                          <a:effectLst/>
                        </a:rPr>
                        <a:t>the match must occur at the end of the string or before \n at the end of the line or string.</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34021228"/>
                  </a:ext>
                </a:extLst>
              </a:tr>
              <a:tr h="0">
                <a:tc>
                  <a:txBody>
                    <a:bodyPr/>
                    <a:lstStyle/>
                    <a:p>
                      <a:pPr algn="l">
                        <a:lnSpc>
                          <a:spcPct val="107000"/>
                        </a:lnSpc>
                        <a:spcAft>
                          <a:spcPts val="800"/>
                        </a:spcAft>
                      </a:pPr>
                      <a:r>
                        <a:rPr lang="en-IN" sz="1800" kern="100">
                          <a:effectLst/>
                        </a:rPr>
                        <a:t>\</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kern="100" spc="10">
                          <a:effectLst/>
                        </a:rPr>
                        <a:t>to match for the actual ‘+’, ‘.’ etc characters, add a backslash (\ ) before that character</a:t>
                      </a:r>
                      <a:r>
                        <a:rPr lang="en-IN" sz="1800" kern="100">
                          <a:effectLst/>
                        </a:rPr>
                        <a:t> </a:t>
                      </a:r>
                      <a:r>
                        <a:rPr lang="en-IN" sz="1800" u="sng" kern="100">
                          <a:effectLst/>
                        </a:rPr>
                        <a:t>Example:</a:t>
                      </a:r>
                      <a:r>
                        <a:rPr lang="en-IN" sz="1800" kern="100">
                          <a:effectLst/>
                        </a:rPr>
                        <a:t> \d+[\+-x\*]\d+ will match patterns like "2+2"</a:t>
                      </a:r>
                    </a:p>
                    <a:p>
                      <a:pPr algn="l">
                        <a:lnSpc>
                          <a:spcPct val="107000"/>
                        </a:lnSpc>
                        <a:spcAft>
                          <a:spcPts val="800"/>
                        </a:spcAft>
                      </a:pPr>
                      <a:r>
                        <a:rPr lang="en-IN" sz="1800" kern="100" spc="10">
                          <a:effectLst/>
                        </a:rPr>
                        <a:t>and "3*9" in "(2+2) * 3*9"</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358973731"/>
                  </a:ext>
                </a:extLst>
              </a:tr>
              <a:tr h="0">
                <a:tc>
                  <a:txBody>
                    <a:bodyPr/>
                    <a:lstStyle/>
                    <a:p>
                      <a:pPr algn="l">
                        <a:lnSpc>
                          <a:spcPct val="107000"/>
                        </a:lnSpc>
                        <a:spcAft>
                          <a:spcPts val="800"/>
                        </a:spcAft>
                      </a:pPr>
                      <a:r>
                        <a:rPr lang="en-IN" sz="1800" kern="100">
                          <a:effectLst/>
                        </a:rPr>
                        <a:t>|</a:t>
                      </a:r>
                      <a:endParaRPr lang="en-IN" sz="18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800" kern="100" spc="10" dirty="0">
                          <a:effectLst/>
                        </a:rPr>
                        <a:t>Matches any one element separated by the vertical bar (|) character</a:t>
                      </a:r>
                      <a:endParaRPr lang="en-IN" sz="18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448397894"/>
                  </a:ext>
                </a:extLst>
              </a:tr>
            </a:tbl>
          </a:graphicData>
        </a:graphic>
      </p:graphicFrame>
      <p:sp>
        <p:nvSpPr>
          <p:cNvPr id="5" name="TextBox 4">
            <a:extLst>
              <a:ext uri="{FF2B5EF4-FFF2-40B4-BE49-F238E27FC236}">
                <a16:creationId xmlns:a16="http://schemas.microsoft.com/office/drawing/2014/main" id="{9F9E31E6-DA82-4440-DC80-F0186E9F6A80}"/>
              </a:ext>
            </a:extLst>
          </p:cNvPr>
          <p:cNvSpPr txBox="1"/>
          <p:nvPr/>
        </p:nvSpPr>
        <p:spPr>
          <a:xfrm>
            <a:off x="1524000" y="5817415"/>
            <a:ext cx="8572500" cy="307777"/>
          </a:xfrm>
          <a:prstGeom prst="rect">
            <a:avLst/>
          </a:prstGeom>
          <a:noFill/>
        </p:spPr>
        <p:txBody>
          <a:bodyPr wrap="square">
            <a:spAutoFit/>
          </a:bodyPr>
          <a:lstStyle/>
          <a:p>
            <a:r>
              <a:rPr lang="en-IN" dirty="0"/>
              <a:t>https://www.geeksforgeeks.org/write-regular-expressions/</a:t>
            </a:r>
          </a:p>
        </p:txBody>
      </p:sp>
    </p:spTree>
    <p:extLst>
      <p:ext uri="{BB962C8B-B14F-4D97-AF65-F5344CB8AC3E}">
        <p14:creationId xmlns:p14="http://schemas.microsoft.com/office/powerpoint/2010/main" val="2749226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BC2F7-5B29-3576-5369-A9B0568F14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57F15D-20E6-4830-E582-D19A66BC7722}"/>
              </a:ext>
            </a:extLst>
          </p:cNvPr>
          <p:cNvSpPr txBox="1"/>
          <p:nvPr/>
        </p:nvSpPr>
        <p:spPr>
          <a:xfrm>
            <a:off x="3505200" y="152400"/>
            <a:ext cx="3733800" cy="400110"/>
          </a:xfrm>
          <a:prstGeom prst="rect">
            <a:avLst/>
          </a:prstGeom>
          <a:noFill/>
        </p:spPr>
        <p:txBody>
          <a:bodyPr wrap="square" rtlCol="0">
            <a:spAutoFit/>
          </a:bodyPr>
          <a:lstStyle/>
          <a:p>
            <a:r>
              <a:rPr lang="en-US" sz="2000" b="1" dirty="0">
                <a:solidFill>
                  <a:srgbClr val="002060"/>
                </a:solidFill>
              </a:rPr>
              <a:t>REGEX SYMBOLS</a:t>
            </a:r>
            <a:endParaRPr lang="en-IN" sz="2000" b="1" dirty="0">
              <a:solidFill>
                <a:srgbClr val="002060"/>
              </a:solidFill>
            </a:endParaRPr>
          </a:p>
        </p:txBody>
      </p:sp>
      <p:sp>
        <p:nvSpPr>
          <p:cNvPr id="5" name="TextBox 4">
            <a:extLst>
              <a:ext uri="{FF2B5EF4-FFF2-40B4-BE49-F238E27FC236}">
                <a16:creationId xmlns:a16="http://schemas.microsoft.com/office/drawing/2014/main" id="{5687CAC4-C961-6F03-9FAA-F108A6C50344}"/>
              </a:ext>
            </a:extLst>
          </p:cNvPr>
          <p:cNvSpPr txBox="1"/>
          <p:nvPr/>
        </p:nvSpPr>
        <p:spPr>
          <a:xfrm>
            <a:off x="1524000" y="5817415"/>
            <a:ext cx="8572500" cy="307777"/>
          </a:xfrm>
          <a:prstGeom prst="rect">
            <a:avLst/>
          </a:prstGeom>
          <a:noFill/>
        </p:spPr>
        <p:txBody>
          <a:bodyPr wrap="square">
            <a:spAutoFit/>
          </a:bodyPr>
          <a:lstStyle/>
          <a:p>
            <a:r>
              <a:rPr lang="en-IN" dirty="0"/>
              <a:t>https://www.geeksforgeeks.org/write-regular-expressions/</a:t>
            </a:r>
          </a:p>
        </p:txBody>
      </p:sp>
      <p:sp>
        <p:nvSpPr>
          <p:cNvPr id="6" name="TextBox 5">
            <a:extLst>
              <a:ext uri="{FF2B5EF4-FFF2-40B4-BE49-F238E27FC236}">
                <a16:creationId xmlns:a16="http://schemas.microsoft.com/office/drawing/2014/main" id="{A4B70691-529C-3EFB-88A7-988EE5051EAF}"/>
              </a:ext>
            </a:extLst>
          </p:cNvPr>
          <p:cNvSpPr txBox="1"/>
          <p:nvPr/>
        </p:nvSpPr>
        <p:spPr>
          <a:xfrm>
            <a:off x="285750" y="990600"/>
            <a:ext cx="8572500" cy="3170099"/>
          </a:xfrm>
          <a:prstGeom prst="rect">
            <a:avLst/>
          </a:prstGeom>
          <a:noFill/>
        </p:spPr>
        <p:txBody>
          <a:bodyPr wrap="square">
            <a:spAutoFit/>
          </a:bodyPr>
          <a:lstStyle/>
          <a:p>
            <a:r>
              <a:rPr lang="en-US" sz="2000" dirty="0"/>
              <a:t>\s: matches any whitespace characters such as space and tab.</a:t>
            </a:r>
          </a:p>
          <a:p>
            <a:r>
              <a:rPr lang="en-US" sz="2000" dirty="0"/>
              <a:t>\S: matches any non-whitespace characters.</a:t>
            </a:r>
          </a:p>
          <a:p>
            <a:r>
              <a:rPr lang="en-US" sz="2000" dirty="0"/>
              <a:t>\d: matches any digit character.</a:t>
            </a:r>
          </a:p>
          <a:p>
            <a:r>
              <a:rPr lang="en-US" sz="2000" dirty="0"/>
              <a:t>\D: matches any non-digit characters.</a:t>
            </a:r>
          </a:p>
          <a:p>
            <a:r>
              <a:rPr lang="en-US" sz="2000" dirty="0"/>
              <a:t>\w : matches any word character (basically alpha-numeric)</a:t>
            </a:r>
          </a:p>
          <a:p>
            <a:r>
              <a:rPr lang="en-US" sz="2000" dirty="0"/>
              <a:t>\W: matches any non-word character.</a:t>
            </a:r>
          </a:p>
          <a:p>
            <a:r>
              <a:rPr lang="en-US" sz="2000" dirty="0"/>
              <a:t>\b: matches any word boundary (this would include spaces, dashes, commas, semi-colons, etc.</a:t>
            </a:r>
          </a:p>
          <a:p>
            <a:r>
              <a:rPr lang="en-US" sz="2000" dirty="0"/>
              <a:t>[</a:t>
            </a:r>
            <a:r>
              <a:rPr lang="en-US" sz="2000" dirty="0" err="1"/>
              <a:t>set_of_characters</a:t>
            </a:r>
            <a:r>
              <a:rPr lang="en-US" sz="2000" dirty="0"/>
              <a:t>]: Matches any single character in </a:t>
            </a:r>
            <a:r>
              <a:rPr lang="en-US" sz="2000" dirty="0" err="1"/>
              <a:t>set_of_characters</a:t>
            </a:r>
            <a:r>
              <a:rPr lang="en-US" sz="2000" dirty="0"/>
              <a:t>. By default, the match is case-sensitive.</a:t>
            </a:r>
            <a:endParaRPr lang="en-IN" sz="2000" dirty="0"/>
          </a:p>
        </p:txBody>
      </p:sp>
    </p:spTree>
    <p:extLst>
      <p:ext uri="{BB962C8B-B14F-4D97-AF65-F5344CB8AC3E}">
        <p14:creationId xmlns:p14="http://schemas.microsoft.com/office/powerpoint/2010/main" val="111642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2083E-9CCD-446B-0B64-256488CFAC21}"/>
              </a:ext>
            </a:extLst>
          </p:cNvPr>
          <p:cNvSpPr txBox="1"/>
          <p:nvPr/>
        </p:nvSpPr>
        <p:spPr>
          <a:xfrm>
            <a:off x="2362200" y="0"/>
            <a:ext cx="3962400" cy="461665"/>
          </a:xfrm>
          <a:prstGeom prst="rect">
            <a:avLst/>
          </a:prstGeom>
          <a:noFill/>
        </p:spPr>
        <p:txBody>
          <a:bodyPr wrap="square" rtlCol="0">
            <a:spAutoFit/>
          </a:bodyPr>
          <a:lstStyle/>
          <a:p>
            <a:pPr algn="ctr"/>
            <a:r>
              <a:rPr lang="en-US" sz="2400" b="1" dirty="0"/>
              <a:t>ASP.NET</a:t>
            </a:r>
            <a:endParaRPr lang="en-IN" sz="2400" b="1" dirty="0"/>
          </a:p>
        </p:txBody>
      </p:sp>
      <p:sp>
        <p:nvSpPr>
          <p:cNvPr id="4" name="TextBox 3">
            <a:extLst>
              <a:ext uri="{FF2B5EF4-FFF2-40B4-BE49-F238E27FC236}">
                <a16:creationId xmlns:a16="http://schemas.microsoft.com/office/drawing/2014/main" id="{F667BE2D-9BA0-1E4E-7584-476708FE3E68}"/>
              </a:ext>
            </a:extLst>
          </p:cNvPr>
          <p:cNvSpPr txBox="1"/>
          <p:nvPr/>
        </p:nvSpPr>
        <p:spPr>
          <a:xfrm>
            <a:off x="152400" y="685800"/>
            <a:ext cx="8839200" cy="5632311"/>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000000"/>
                </a:solidFill>
                <a:effectLst/>
                <a:latin typeface="Nunito" pitchFamily="2" charset="0"/>
              </a:rPr>
              <a:t>ASP.NET is a web development platform, which provides a programming model, a comprehensive software infrastructure and various services required to build up robust web applications for PC, as well as mobile devices.</a:t>
            </a:r>
          </a:p>
          <a:p>
            <a:pPr marL="342900" indent="-342900" algn="just">
              <a:buFont typeface="Arial" panose="020B0604020202020204" pitchFamily="34" charset="0"/>
              <a:buChar char="•"/>
            </a:pPr>
            <a:endParaRPr lang="en-US" sz="2000" b="1" i="0" dirty="0">
              <a:solidFill>
                <a:srgbClr val="000000"/>
              </a:solidFill>
              <a:effectLst/>
              <a:latin typeface="Nunito" pitchFamily="2" charset="0"/>
            </a:endParaRPr>
          </a:p>
          <a:p>
            <a:pPr marL="342900" indent="-342900" algn="just">
              <a:buFont typeface="Arial" panose="020B0604020202020204" pitchFamily="34" charset="0"/>
              <a:buChar char="•"/>
            </a:pPr>
            <a:r>
              <a:rPr lang="en-US" sz="2000" b="1" i="0" dirty="0">
                <a:solidFill>
                  <a:srgbClr val="000000"/>
                </a:solidFill>
                <a:effectLst/>
                <a:latin typeface="Nunito" pitchFamily="2" charset="0"/>
              </a:rPr>
              <a:t>ASP.NET works on top of the HTTP protocol, and uses the HTTP commands and policies to set a browser-to-server bilateral communication and cooperation.</a:t>
            </a:r>
          </a:p>
          <a:p>
            <a:pPr marL="342900" indent="-342900" algn="just">
              <a:buFont typeface="Arial" panose="020B0604020202020204" pitchFamily="34" charset="0"/>
              <a:buChar char="•"/>
            </a:pPr>
            <a:endParaRPr lang="en-US" sz="2000" b="1" i="0" dirty="0">
              <a:solidFill>
                <a:srgbClr val="000000"/>
              </a:solidFill>
              <a:effectLst/>
              <a:latin typeface="Nunito" pitchFamily="2" charset="0"/>
            </a:endParaRPr>
          </a:p>
          <a:p>
            <a:pPr marL="342900" indent="-342900" algn="just">
              <a:buFont typeface="Arial" panose="020B0604020202020204" pitchFamily="34" charset="0"/>
              <a:buChar char="•"/>
            </a:pPr>
            <a:r>
              <a:rPr lang="en-US" sz="2000" b="1" i="0" dirty="0">
                <a:solidFill>
                  <a:srgbClr val="000000"/>
                </a:solidFill>
                <a:effectLst/>
                <a:latin typeface="Nunito" pitchFamily="2" charset="0"/>
              </a:rPr>
              <a:t>ASP.NET is a part of Microsoft </a:t>
            </a:r>
            <a:r>
              <a:rPr lang="en-US" sz="2000" b="1" i="0" dirty="0" err="1">
                <a:solidFill>
                  <a:srgbClr val="000000"/>
                </a:solidFill>
                <a:effectLst/>
                <a:latin typeface="Nunito" pitchFamily="2" charset="0"/>
              </a:rPr>
              <a:t>.Net</a:t>
            </a:r>
            <a:r>
              <a:rPr lang="en-US" sz="2000" b="1" i="0" dirty="0">
                <a:solidFill>
                  <a:srgbClr val="000000"/>
                </a:solidFill>
                <a:effectLst/>
                <a:latin typeface="Nunito" pitchFamily="2" charset="0"/>
              </a:rPr>
              <a:t> platform. ASP.NET applications are compiled codes, written using the extensible and reusable components or objects present in </a:t>
            </a:r>
            <a:r>
              <a:rPr lang="en-US" sz="2000" b="1" i="0" dirty="0" err="1">
                <a:solidFill>
                  <a:srgbClr val="000000"/>
                </a:solidFill>
                <a:effectLst/>
                <a:latin typeface="Nunito" pitchFamily="2" charset="0"/>
              </a:rPr>
              <a:t>.Net</a:t>
            </a:r>
            <a:r>
              <a:rPr lang="en-US" sz="2000" b="1" i="0" dirty="0">
                <a:solidFill>
                  <a:srgbClr val="000000"/>
                </a:solidFill>
                <a:effectLst/>
                <a:latin typeface="Nunito" pitchFamily="2" charset="0"/>
              </a:rPr>
              <a:t> framework. </a:t>
            </a:r>
          </a:p>
          <a:p>
            <a:pPr marL="342900" indent="-342900" algn="just">
              <a:buFont typeface="Arial" panose="020B0604020202020204" pitchFamily="34" charset="0"/>
              <a:buChar char="•"/>
            </a:pPr>
            <a:r>
              <a:rPr lang="en-US" sz="2000" b="1" i="0" dirty="0">
                <a:solidFill>
                  <a:srgbClr val="000000"/>
                </a:solidFill>
                <a:effectLst/>
                <a:latin typeface="Nunito" pitchFamily="2" charset="0"/>
              </a:rPr>
              <a:t>The ASP.NET application codes can be written in any of the following languages:</a:t>
            </a:r>
          </a:p>
          <a:p>
            <a:pPr marL="1081088" algn="just">
              <a:buFont typeface="Arial" panose="020B0604020202020204" pitchFamily="34" charset="0"/>
              <a:buChar char="•"/>
            </a:pPr>
            <a:r>
              <a:rPr lang="en-US" sz="2000" b="1" i="0" dirty="0">
                <a:solidFill>
                  <a:srgbClr val="FF3300"/>
                </a:solidFill>
                <a:effectLst/>
                <a:latin typeface="Nunito" pitchFamily="2" charset="0"/>
              </a:rPr>
              <a:t>C#</a:t>
            </a:r>
          </a:p>
          <a:p>
            <a:pPr marL="1081088" algn="just">
              <a:buFont typeface="Arial" panose="020B0604020202020204" pitchFamily="34" charset="0"/>
              <a:buChar char="•"/>
            </a:pPr>
            <a:r>
              <a:rPr lang="en-US" sz="2000" b="1" i="0" dirty="0">
                <a:solidFill>
                  <a:srgbClr val="FF3300"/>
                </a:solidFill>
                <a:effectLst/>
                <a:latin typeface="Nunito" pitchFamily="2" charset="0"/>
              </a:rPr>
              <a:t>Visual </a:t>
            </a:r>
            <a:r>
              <a:rPr lang="en-US" sz="2000" b="1" i="0" dirty="0" err="1">
                <a:solidFill>
                  <a:srgbClr val="FF3300"/>
                </a:solidFill>
                <a:effectLst/>
                <a:latin typeface="Nunito" pitchFamily="2" charset="0"/>
              </a:rPr>
              <a:t>Basic.Net</a:t>
            </a:r>
            <a:endParaRPr lang="en-US" sz="2000" b="1" i="0" dirty="0">
              <a:solidFill>
                <a:srgbClr val="FF3300"/>
              </a:solidFill>
              <a:effectLst/>
              <a:latin typeface="Nunito" pitchFamily="2" charset="0"/>
            </a:endParaRPr>
          </a:p>
          <a:p>
            <a:pPr marL="1081088" algn="just">
              <a:buFont typeface="Arial" panose="020B0604020202020204" pitchFamily="34" charset="0"/>
              <a:buChar char="•"/>
            </a:pPr>
            <a:r>
              <a:rPr lang="en-US" sz="2000" b="1" i="0" dirty="0">
                <a:solidFill>
                  <a:srgbClr val="FF3300"/>
                </a:solidFill>
                <a:effectLst/>
                <a:latin typeface="Nunito" pitchFamily="2" charset="0"/>
              </a:rPr>
              <a:t>Jscript</a:t>
            </a:r>
          </a:p>
          <a:p>
            <a:pPr marL="1081088" algn="just">
              <a:buFont typeface="Arial" panose="020B0604020202020204" pitchFamily="34" charset="0"/>
              <a:buChar char="•"/>
            </a:pPr>
            <a:r>
              <a:rPr lang="en-US" sz="2000" b="1" i="0" dirty="0">
                <a:solidFill>
                  <a:srgbClr val="FF3300"/>
                </a:solidFill>
                <a:effectLst/>
                <a:latin typeface="Nunito" pitchFamily="2" charset="0"/>
              </a:rPr>
              <a:t>J#</a:t>
            </a:r>
          </a:p>
        </p:txBody>
      </p:sp>
    </p:spTree>
    <p:extLst>
      <p:ext uri="{BB962C8B-B14F-4D97-AF65-F5344CB8AC3E}">
        <p14:creationId xmlns:p14="http://schemas.microsoft.com/office/powerpoint/2010/main" val="98495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 calcmode="lin" valueType="num">
                                      <p:cBhvr additive="base">
                                        <p:cTn id="14"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7D3AB5-4062-8E51-4662-711474D85419}"/>
              </a:ext>
            </a:extLst>
          </p:cNvPr>
          <p:cNvSpPr txBox="1"/>
          <p:nvPr/>
        </p:nvSpPr>
        <p:spPr>
          <a:xfrm>
            <a:off x="18661" y="914400"/>
            <a:ext cx="9029700" cy="3139321"/>
          </a:xfrm>
          <a:prstGeom prst="rect">
            <a:avLst/>
          </a:prstGeom>
          <a:noFill/>
        </p:spPr>
        <p:txBody>
          <a:bodyPr wrap="square">
            <a:spAutoFit/>
          </a:bodyPr>
          <a:lstStyle/>
          <a:p>
            <a:r>
              <a:rPr lang="en-IN" sz="1800" dirty="0"/>
              <a:t>function </a:t>
            </a:r>
            <a:r>
              <a:rPr lang="en-IN" sz="1800" dirty="0" err="1"/>
              <a:t>chkEmail</a:t>
            </a:r>
            <a:r>
              <a:rPr lang="en-IN" sz="1800" dirty="0"/>
              <a:t>()</a:t>
            </a:r>
          </a:p>
          <a:p>
            <a:r>
              <a:rPr lang="en-IN" sz="1800" dirty="0"/>
              <a:t>             {</a:t>
            </a:r>
          </a:p>
          <a:p>
            <a:r>
              <a:rPr lang="en-IN" sz="1800" dirty="0"/>
              <a:t>                 var email = </a:t>
            </a:r>
            <a:r>
              <a:rPr lang="en-IN" sz="1800" dirty="0" err="1"/>
              <a:t>document.getElementById</a:t>
            </a:r>
            <a:r>
              <a:rPr lang="en-IN" sz="1800" dirty="0"/>
              <a:t>("&lt;%= </a:t>
            </a:r>
            <a:r>
              <a:rPr lang="en-IN" sz="1800" dirty="0" err="1"/>
              <a:t>EmailID.ClientID</a:t>
            </a:r>
            <a:r>
              <a:rPr lang="en-IN" sz="1800" dirty="0"/>
              <a:t> %&gt;").value;</a:t>
            </a:r>
          </a:p>
          <a:p>
            <a:r>
              <a:rPr lang="en-IN" sz="1800" dirty="0"/>
              <a:t>                 var </a:t>
            </a:r>
            <a:r>
              <a:rPr lang="en-IN" sz="1800" dirty="0" err="1"/>
              <a:t>emailExp</a:t>
            </a:r>
            <a:r>
              <a:rPr lang="en-IN" sz="1800" dirty="0"/>
              <a:t> = /^([a-zA-Z0-9_\.\-])+\@(([a-zA-Z0-9\-])+\.)+([com\co\.\in])+$/; </a:t>
            </a:r>
          </a:p>
          <a:p>
            <a:endParaRPr lang="en-IN" sz="1800" dirty="0"/>
          </a:p>
          <a:p>
            <a:r>
              <a:rPr lang="en-IN" sz="1800" dirty="0"/>
              <a:t>                 if (!</a:t>
            </a:r>
            <a:r>
              <a:rPr lang="en-IN" sz="1800" dirty="0" err="1"/>
              <a:t>email.match</a:t>
            </a:r>
            <a:r>
              <a:rPr lang="en-IN" sz="1800" dirty="0"/>
              <a:t>(</a:t>
            </a:r>
            <a:r>
              <a:rPr lang="en-IN" sz="1800" dirty="0" err="1"/>
              <a:t>emailExp</a:t>
            </a:r>
            <a:r>
              <a:rPr lang="en-IN" sz="1800" dirty="0"/>
              <a:t>))</a:t>
            </a:r>
          </a:p>
          <a:p>
            <a:r>
              <a:rPr lang="en-IN" sz="1800" dirty="0"/>
              <a:t>                  {</a:t>
            </a:r>
          </a:p>
          <a:p>
            <a:r>
              <a:rPr lang="en-IN" sz="1800" dirty="0"/>
              <a:t>                     alert("Invalid Email Id");</a:t>
            </a:r>
          </a:p>
          <a:p>
            <a:r>
              <a:rPr lang="en-IN" sz="1800" dirty="0"/>
              <a:t>                     return false;</a:t>
            </a:r>
          </a:p>
          <a:p>
            <a:r>
              <a:rPr lang="en-IN" sz="1800" dirty="0"/>
              <a:t>                 }</a:t>
            </a:r>
          </a:p>
          <a:p>
            <a:r>
              <a:rPr lang="en-IN" sz="1800" dirty="0"/>
              <a:t>             }</a:t>
            </a:r>
          </a:p>
        </p:txBody>
      </p:sp>
      <p:sp>
        <p:nvSpPr>
          <p:cNvPr id="5" name="TextBox 4">
            <a:extLst>
              <a:ext uri="{FF2B5EF4-FFF2-40B4-BE49-F238E27FC236}">
                <a16:creationId xmlns:a16="http://schemas.microsoft.com/office/drawing/2014/main" id="{ACD0327E-B9D1-42AF-AD98-6DB8F80E76B4}"/>
              </a:ext>
            </a:extLst>
          </p:cNvPr>
          <p:cNvSpPr txBox="1"/>
          <p:nvPr/>
        </p:nvSpPr>
        <p:spPr>
          <a:xfrm>
            <a:off x="838200" y="5943600"/>
            <a:ext cx="8458200" cy="400110"/>
          </a:xfrm>
          <a:prstGeom prst="rect">
            <a:avLst/>
          </a:prstGeom>
          <a:noFill/>
        </p:spPr>
        <p:txBody>
          <a:bodyPr wrap="square">
            <a:spAutoFit/>
          </a:bodyPr>
          <a:lstStyle/>
          <a:p>
            <a:r>
              <a:rPr lang="sv-SE" sz="2000" dirty="0">
                <a:solidFill>
                  <a:srgbClr val="0070C0"/>
                </a:solidFill>
              </a:rPr>
              <a:t>/^([a-zA-Z0-9_\.\-])+\@(([a-zA-Z0-9\-])+\.)+([a-zA-Z]{2,5})+$/;</a:t>
            </a:r>
            <a:endParaRPr lang="en-IN" sz="2000" dirty="0">
              <a:solidFill>
                <a:srgbClr val="0070C0"/>
              </a:solidFill>
            </a:endParaRPr>
          </a:p>
        </p:txBody>
      </p:sp>
      <p:sp>
        <p:nvSpPr>
          <p:cNvPr id="7" name="TextBox 6">
            <a:extLst>
              <a:ext uri="{FF2B5EF4-FFF2-40B4-BE49-F238E27FC236}">
                <a16:creationId xmlns:a16="http://schemas.microsoft.com/office/drawing/2014/main" id="{527106B6-078F-70D5-6DF8-F792F83A6043}"/>
              </a:ext>
            </a:extLst>
          </p:cNvPr>
          <p:cNvSpPr txBox="1"/>
          <p:nvPr/>
        </p:nvSpPr>
        <p:spPr>
          <a:xfrm>
            <a:off x="914400" y="5029200"/>
            <a:ext cx="7881257" cy="400110"/>
          </a:xfrm>
          <a:prstGeom prst="rect">
            <a:avLst/>
          </a:prstGeom>
          <a:noFill/>
        </p:spPr>
        <p:txBody>
          <a:bodyPr wrap="square">
            <a:spAutoFit/>
          </a:bodyPr>
          <a:lstStyle/>
          <a:p>
            <a:r>
              <a:rPr lang="en-IN" sz="2000" dirty="0">
                <a:solidFill>
                  <a:srgbClr val="0070C0"/>
                </a:solidFill>
              </a:rPr>
              <a:t>/^([a-zA-Z0-9_\.\-])+\@(([a-zA-Z0-9\-])+\.)+([com\co\.\in])+$/; </a:t>
            </a:r>
          </a:p>
        </p:txBody>
      </p:sp>
      <p:sp>
        <p:nvSpPr>
          <p:cNvPr id="8" name="TextBox 7">
            <a:extLst>
              <a:ext uri="{FF2B5EF4-FFF2-40B4-BE49-F238E27FC236}">
                <a16:creationId xmlns:a16="http://schemas.microsoft.com/office/drawing/2014/main" id="{CB38ADA4-345B-3B21-751E-3A0EC3B15024}"/>
              </a:ext>
            </a:extLst>
          </p:cNvPr>
          <p:cNvSpPr txBox="1"/>
          <p:nvPr/>
        </p:nvSpPr>
        <p:spPr>
          <a:xfrm>
            <a:off x="3505200" y="5562600"/>
            <a:ext cx="685800" cy="307777"/>
          </a:xfrm>
          <a:prstGeom prst="rect">
            <a:avLst/>
          </a:prstGeom>
          <a:noFill/>
        </p:spPr>
        <p:txBody>
          <a:bodyPr wrap="square" rtlCol="0">
            <a:spAutoFit/>
          </a:bodyPr>
          <a:lstStyle/>
          <a:p>
            <a:r>
              <a:rPr lang="en-US" b="1" dirty="0">
                <a:solidFill>
                  <a:srgbClr val="C5053C"/>
                </a:solidFill>
              </a:rPr>
              <a:t>OR</a:t>
            </a:r>
            <a:endParaRPr lang="en-IN" b="1" dirty="0">
              <a:solidFill>
                <a:srgbClr val="C5053C"/>
              </a:solidFill>
            </a:endParaRPr>
          </a:p>
        </p:txBody>
      </p:sp>
    </p:spTree>
    <p:extLst>
      <p:ext uri="{BB962C8B-B14F-4D97-AF65-F5344CB8AC3E}">
        <p14:creationId xmlns:p14="http://schemas.microsoft.com/office/powerpoint/2010/main" val="1237009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9FB46-1AEF-656A-A9B2-F9839DF3C0D8}"/>
              </a:ext>
            </a:extLst>
          </p:cNvPr>
          <p:cNvPicPr>
            <a:picLocks noChangeAspect="1"/>
          </p:cNvPicPr>
          <p:nvPr/>
        </p:nvPicPr>
        <p:blipFill>
          <a:blip r:embed="rId2"/>
          <a:stretch>
            <a:fillRect/>
          </a:stretch>
        </p:blipFill>
        <p:spPr>
          <a:xfrm>
            <a:off x="76200" y="533400"/>
            <a:ext cx="9144000" cy="5143500"/>
          </a:xfrm>
          <a:prstGeom prst="rect">
            <a:avLst/>
          </a:prstGeom>
        </p:spPr>
      </p:pic>
    </p:spTree>
    <p:extLst>
      <p:ext uri="{BB962C8B-B14F-4D97-AF65-F5344CB8AC3E}">
        <p14:creationId xmlns:p14="http://schemas.microsoft.com/office/powerpoint/2010/main" val="2404877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8C637-B17C-DA3D-7F53-AC8B4E47A30C}"/>
              </a:ext>
            </a:extLst>
          </p:cNvPr>
          <p:cNvSpPr txBox="1"/>
          <p:nvPr/>
        </p:nvSpPr>
        <p:spPr>
          <a:xfrm>
            <a:off x="1524000" y="228600"/>
            <a:ext cx="6858000" cy="707886"/>
          </a:xfrm>
          <a:prstGeom prst="rect">
            <a:avLst/>
          </a:prstGeom>
          <a:noFill/>
        </p:spPr>
        <p:txBody>
          <a:bodyPr wrap="square" rtlCol="0">
            <a:spAutoFit/>
          </a:bodyPr>
          <a:lstStyle/>
          <a:p>
            <a:r>
              <a:rPr lang="en-US" sz="2000" dirty="0"/>
              <a:t>ASP.NET WEB Controls &amp; Client Side Validation using Java Script</a:t>
            </a:r>
            <a:endParaRPr lang="en-IN" sz="2000" dirty="0"/>
          </a:p>
        </p:txBody>
      </p:sp>
      <p:sp>
        <p:nvSpPr>
          <p:cNvPr id="4" name="TextBox 3">
            <a:extLst>
              <a:ext uri="{FF2B5EF4-FFF2-40B4-BE49-F238E27FC236}">
                <a16:creationId xmlns:a16="http://schemas.microsoft.com/office/drawing/2014/main" id="{669E1B17-4BBE-FA41-D056-8FE4A9FCF678}"/>
              </a:ext>
            </a:extLst>
          </p:cNvPr>
          <p:cNvSpPr txBox="1"/>
          <p:nvPr/>
        </p:nvSpPr>
        <p:spPr>
          <a:xfrm>
            <a:off x="228600" y="990600"/>
            <a:ext cx="8839200" cy="5047536"/>
          </a:xfrm>
          <a:prstGeom prst="rect">
            <a:avLst/>
          </a:prstGeom>
          <a:noFill/>
        </p:spPr>
        <p:txBody>
          <a:bodyPr wrap="square">
            <a:spAutoFit/>
          </a:bodyPr>
          <a:lstStyle/>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="form1"</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div</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Name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txtName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ClientIDMode</a:t>
            </a:r>
            <a:r>
              <a:rPr lang="en-IN" sz="1400" dirty="0">
                <a:solidFill>
                  <a:srgbClr val="0000FF"/>
                </a:solidFill>
                <a:latin typeface="Cascadia Mono" panose="020B0609020000020004" pitchFamily="49" charset="0"/>
              </a:rPr>
              <a:t>="Static"</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Age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txtAge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MaxLength</a:t>
            </a:r>
            <a:r>
              <a:rPr lang="en-IN" sz="1400" dirty="0">
                <a:solidFill>
                  <a:srgbClr val="0000FF"/>
                </a:solidFill>
                <a:latin typeface="Cascadia Mono" panose="020B0609020000020004" pitchFamily="49" charset="0"/>
              </a:rPr>
              <a:t>="3"</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641780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8C637-B17C-DA3D-7F53-AC8B4E47A30C}"/>
              </a:ext>
            </a:extLst>
          </p:cNvPr>
          <p:cNvSpPr txBox="1"/>
          <p:nvPr/>
        </p:nvSpPr>
        <p:spPr>
          <a:xfrm>
            <a:off x="258618" y="152400"/>
            <a:ext cx="8153400" cy="400110"/>
          </a:xfrm>
          <a:prstGeom prst="rect">
            <a:avLst/>
          </a:prstGeom>
          <a:noFill/>
        </p:spPr>
        <p:txBody>
          <a:bodyPr wrap="square" rtlCol="0">
            <a:spAutoFit/>
          </a:bodyPr>
          <a:lstStyle/>
          <a:p>
            <a:r>
              <a:rPr lang="en-US" sz="2000" dirty="0"/>
              <a:t>ASP.NET WEB Controls &amp; Client Side Validation using Java Script</a:t>
            </a:r>
            <a:endParaRPr lang="en-IN" sz="2000" dirty="0"/>
          </a:p>
        </p:txBody>
      </p:sp>
      <p:sp>
        <p:nvSpPr>
          <p:cNvPr id="4" name="TextBox 3">
            <a:extLst>
              <a:ext uri="{FF2B5EF4-FFF2-40B4-BE49-F238E27FC236}">
                <a16:creationId xmlns:a16="http://schemas.microsoft.com/office/drawing/2014/main" id="{669E1B17-4BBE-FA41-D056-8FE4A9FCF678}"/>
              </a:ext>
            </a:extLst>
          </p:cNvPr>
          <p:cNvSpPr txBox="1"/>
          <p:nvPr/>
        </p:nvSpPr>
        <p:spPr>
          <a:xfrm>
            <a:off x="233218" y="495420"/>
            <a:ext cx="8610600" cy="6771084"/>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Mobile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txtMobile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MaxLength</a:t>
            </a:r>
            <a:r>
              <a:rPr lang="en-IN" sz="1400" dirty="0">
                <a:solidFill>
                  <a:srgbClr val="0000FF"/>
                </a:solidFill>
                <a:latin typeface="Cascadia Mono" panose="020B0609020000020004" pitchFamily="49" charset="0"/>
              </a:rPr>
              <a:t>="10"</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onkeypress</a:t>
            </a:r>
            <a:r>
              <a:rPr lang="en-IN" sz="1400" dirty="0">
                <a:solidFill>
                  <a:srgbClr val="0000FF"/>
                </a:solidFill>
                <a:latin typeface="Cascadia Mono" panose="020B0609020000020004" pitchFamily="49" charset="0"/>
              </a:rPr>
              <a:t>="return </a:t>
            </a:r>
            <a:r>
              <a:rPr lang="en-IN" sz="1400" dirty="0" err="1">
                <a:solidFill>
                  <a:srgbClr val="0000FF"/>
                </a:solidFill>
                <a:latin typeface="Cascadia Mono" panose="020B0609020000020004" pitchFamily="49" charset="0"/>
              </a:rPr>
              <a:t>OnlyNumbers</a:t>
            </a:r>
            <a:r>
              <a:rPr lang="en-IN" sz="1400" dirty="0">
                <a:solidFill>
                  <a:srgbClr val="0000FF"/>
                </a:solidFill>
                <a:latin typeface="Cascadia Mono" panose="020B0609020000020004" pitchFamily="49" charset="0"/>
              </a:rPr>
              <a:t>(event)"</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Email ID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txtEmailID</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placeholder</a:t>
            </a:r>
            <a:r>
              <a:rPr lang="en-IN" sz="1400" dirty="0">
                <a:solidFill>
                  <a:srgbClr val="0000FF"/>
                </a:solidFill>
                <a:latin typeface="Cascadia Mono" panose="020B0609020000020004" pitchFamily="49" charset="0"/>
              </a:rPr>
              <a:t>="yourname@server.com"</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onblur</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checkEmail</a:t>
            </a:r>
            <a:r>
              <a:rPr lang="en-IN" sz="1400" dirty="0">
                <a:solidFill>
                  <a:srgbClr val="0000FF"/>
                </a:solidFill>
                <a:latin typeface="Cascadia Mono" panose="020B0609020000020004" pitchFamily="49" charset="0"/>
              </a:rPr>
              <a:t>(this)"&gt;&lt;/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rowspan</a:t>
            </a:r>
            <a:r>
              <a:rPr lang="en-IN" sz="1400" dirty="0">
                <a:solidFill>
                  <a:srgbClr val="0000FF"/>
                </a:solidFill>
                <a:latin typeface="Cascadia Mono" panose="020B0609020000020004" pitchFamily="49" charset="0"/>
              </a:rPr>
              <a:t>="1"&gt;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Button</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BtnSubmit</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Text</a:t>
            </a:r>
            <a:r>
              <a:rPr lang="en-IN" sz="1400" dirty="0">
                <a:solidFill>
                  <a:srgbClr val="0000FF"/>
                </a:solidFill>
                <a:latin typeface="Cascadia Mono" panose="020B0609020000020004" pitchFamily="49" charset="0"/>
              </a:rPr>
              <a:t>="Submit"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OnClick</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BtnSubmit_Click</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OnClientClick</a:t>
            </a:r>
            <a:r>
              <a:rPr lang="en-IN" sz="1400" dirty="0">
                <a:solidFill>
                  <a:srgbClr val="0000FF"/>
                </a:solidFill>
                <a:latin typeface="Cascadia Mono" panose="020B0609020000020004" pitchFamily="49" charset="0"/>
              </a:rPr>
              <a:t>="return </a:t>
            </a:r>
            <a:r>
              <a:rPr lang="en-IN" sz="1400" dirty="0" err="1">
                <a:solidFill>
                  <a:srgbClr val="0000FF"/>
                </a:solidFill>
                <a:latin typeface="Cascadia Mono" panose="020B0609020000020004" pitchFamily="49" charset="0"/>
              </a:rPr>
              <a:t>chkvalidation</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div</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648518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A9AA61-680C-189F-8B3A-112205DD95D8}"/>
              </a:ext>
            </a:extLst>
          </p:cNvPr>
          <p:cNvSpPr txBox="1"/>
          <p:nvPr/>
        </p:nvSpPr>
        <p:spPr>
          <a:xfrm>
            <a:off x="1143000" y="838200"/>
            <a:ext cx="6553200" cy="707886"/>
          </a:xfrm>
          <a:prstGeom prst="rect">
            <a:avLst/>
          </a:prstGeom>
          <a:noFill/>
        </p:spPr>
        <p:txBody>
          <a:bodyPr wrap="square" rtlCol="0">
            <a:spAutoFit/>
          </a:bodyPr>
          <a:lstStyle/>
          <a:p>
            <a:r>
              <a:rPr lang="en-IN" sz="2000" dirty="0"/>
              <a:t>NOTE: At first double click on the button in design mode and then only run the web form</a:t>
            </a:r>
          </a:p>
        </p:txBody>
      </p:sp>
      <p:pic>
        <p:nvPicPr>
          <p:cNvPr id="4" name="Picture 3">
            <a:extLst>
              <a:ext uri="{FF2B5EF4-FFF2-40B4-BE49-F238E27FC236}">
                <a16:creationId xmlns:a16="http://schemas.microsoft.com/office/drawing/2014/main" id="{F2BFA647-448E-83B5-2A71-C24124817727}"/>
              </a:ext>
            </a:extLst>
          </p:cNvPr>
          <p:cNvPicPr>
            <a:picLocks noChangeAspect="1"/>
          </p:cNvPicPr>
          <p:nvPr/>
        </p:nvPicPr>
        <p:blipFill rotWithShape="1">
          <a:blip r:embed="rId2"/>
          <a:srcRect t="14444" r="2500" b="21852"/>
          <a:stretch/>
        </p:blipFill>
        <p:spPr>
          <a:xfrm>
            <a:off x="228600" y="1828800"/>
            <a:ext cx="8915400" cy="4343400"/>
          </a:xfrm>
          <a:prstGeom prst="rect">
            <a:avLst/>
          </a:prstGeom>
        </p:spPr>
      </p:pic>
    </p:spTree>
    <p:extLst>
      <p:ext uri="{BB962C8B-B14F-4D97-AF65-F5344CB8AC3E}">
        <p14:creationId xmlns:p14="http://schemas.microsoft.com/office/powerpoint/2010/main" val="3803436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D0C7CC-728B-30AA-0EF0-567E2252DEBF}"/>
              </a:ext>
            </a:extLst>
          </p:cNvPr>
          <p:cNvSpPr txBox="1"/>
          <p:nvPr/>
        </p:nvSpPr>
        <p:spPr>
          <a:xfrm>
            <a:off x="574964" y="838200"/>
            <a:ext cx="8534400" cy="5355312"/>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xmlns</a:t>
            </a:r>
            <a:r>
              <a:rPr lang="en-IN" sz="1800" dirty="0">
                <a:solidFill>
                  <a:srgbClr val="0000FF"/>
                </a:solidFill>
                <a:latin typeface="Cascadia Mono" panose="020B0609020000020004" pitchFamily="49" charset="0"/>
              </a:rPr>
              <a:t>="http://www.w3.org/1999/xhtml"&gt;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head</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a:t>
            </a:r>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script</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function </a:t>
            </a:r>
            <a:r>
              <a:rPr lang="en-IN" sz="1800" dirty="0" err="1">
                <a:solidFill>
                  <a:srgbClr val="000000"/>
                </a:solidFill>
                <a:latin typeface="Cascadia Mono" panose="020B0609020000020004" pitchFamily="49" charset="0"/>
              </a:rPr>
              <a:t>chkvalidation</a:t>
            </a:r>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 introduce validation code for controls here</a:t>
            </a:r>
          </a:p>
          <a:p>
            <a:r>
              <a:rPr lang="en-IN" sz="1800" dirty="0">
                <a:solidFill>
                  <a:srgbClr val="000000"/>
                </a:solidFill>
                <a:latin typeface="Cascadia Mono" panose="020B0609020000020004" pitchFamily="49" charset="0"/>
              </a:rPr>
              <a:t>             var name = </a:t>
            </a:r>
            <a:r>
              <a:rPr lang="en-IN" sz="1800" dirty="0" err="1">
                <a:solidFill>
                  <a:srgbClr val="000000"/>
                </a:solidFill>
                <a:latin typeface="Cascadia Mono" panose="020B0609020000020004" pitchFamily="49" charset="0"/>
              </a:rPr>
              <a:t>document.getElementById</a:t>
            </a:r>
            <a:r>
              <a:rPr lang="en-IN" sz="1800" dirty="0">
                <a:solidFill>
                  <a:srgbClr val="000000"/>
                </a:solidFill>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&lt;%</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err="1">
                <a:solidFill>
                  <a:srgbClr val="000000"/>
                </a:solidFill>
                <a:highlight>
                  <a:srgbClr val="FFFF00"/>
                </a:highlight>
                <a:latin typeface="Cascadia Mono" panose="020B0609020000020004" pitchFamily="49" charset="0"/>
              </a:rPr>
              <a:t>txtName.ClientID</a:t>
            </a:r>
            <a:r>
              <a:rPr lang="en-IN" sz="1800" dirty="0">
                <a:solidFill>
                  <a:srgbClr val="000000"/>
                </a:solidFill>
                <a:highlight>
                  <a:srgbClr val="FFFF00"/>
                </a:highlight>
                <a:latin typeface="Cascadia Mono" panose="020B0609020000020004" pitchFamily="49" charset="0"/>
              </a:rPr>
              <a:t> %&gt;").value;</a:t>
            </a:r>
          </a:p>
          <a:p>
            <a:r>
              <a:rPr lang="en-IN" sz="1800" dirty="0">
                <a:solidFill>
                  <a:srgbClr val="000000"/>
                </a:solidFill>
                <a:highlight>
                  <a:srgbClr val="FFFF00"/>
                </a:highlight>
                <a:latin typeface="Cascadia Mono" panose="020B0609020000020004" pitchFamily="49" charset="0"/>
              </a:rPr>
              <a:t>            if (</a:t>
            </a:r>
            <a:r>
              <a:rPr lang="en-IN" sz="1800" dirty="0" err="1">
                <a:solidFill>
                  <a:srgbClr val="000000"/>
                </a:solidFill>
                <a:highlight>
                  <a:srgbClr val="FFFF00"/>
                </a:highlight>
                <a:latin typeface="Cascadia Mono" panose="020B0609020000020004" pitchFamily="49" charset="0"/>
              </a:rPr>
              <a:t>name.length</a:t>
            </a:r>
            <a:r>
              <a:rPr lang="en-IN" sz="1800" dirty="0">
                <a:solidFill>
                  <a:srgbClr val="000000"/>
                </a:solidFill>
                <a:highlight>
                  <a:srgbClr val="FFFF00"/>
                </a:highlight>
                <a:latin typeface="Cascadia Mono" panose="020B0609020000020004" pitchFamily="49" charset="0"/>
              </a:rPr>
              <a:t> &gt; 0)</a:t>
            </a:r>
          </a:p>
          <a:p>
            <a:r>
              <a:rPr lang="en-IN" sz="1800" dirty="0">
                <a:solidFill>
                  <a:srgbClr val="000000"/>
                </a:solidFill>
                <a:highlight>
                  <a:srgbClr val="FFFF00"/>
                </a:highlight>
                <a:latin typeface="Cascadia Mono" panose="020B0609020000020004" pitchFamily="49" charset="0"/>
              </a:rPr>
              <a:t>             {</a:t>
            </a:r>
          </a:p>
          <a:p>
            <a:r>
              <a:rPr lang="en-IN" sz="1800" dirty="0">
                <a:solidFill>
                  <a:srgbClr val="000000"/>
                </a:solidFill>
                <a:highlight>
                  <a:srgbClr val="FFFF00"/>
                </a:highlight>
                <a:latin typeface="Cascadia Mono" panose="020B0609020000020004" pitchFamily="49" charset="0"/>
              </a:rPr>
              <a:t>                 //alert(name);</a:t>
            </a:r>
          </a:p>
          <a:p>
            <a:r>
              <a:rPr lang="en-IN" sz="1800" dirty="0">
                <a:solidFill>
                  <a:srgbClr val="000000"/>
                </a:solidFill>
                <a:highlight>
                  <a:srgbClr val="FFFF00"/>
                </a:highlight>
                <a:latin typeface="Cascadia Mono" panose="020B0609020000020004" pitchFamily="49" charset="0"/>
              </a:rPr>
              <a:t>                 return true;</a:t>
            </a:r>
          </a:p>
          <a:p>
            <a:r>
              <a:rPr lang="en-IN" sz="1800" dirty="0">
                <a:solidFill>
                  <a:srgbClr val="000000"/>
                </a:solidFill>
                <a:highlight>
                  <a:srgbClr val="FFFF00"/>
                </a:highlight>
                <a:latin typeface="Cascadia Mono" panose="020B0609020000020004" pitchFamily="49" charset="0"/>
              </a:rPr>
              <a:t>             }  </a:t>
            </a:r>
          </a:p>
          <a:p>
            <a:r>
              <a:rPr lang="en-IN" sz="1800" dirty="0">
                <a:solidFill>
                  <a:srgbClr val="000000"/>
                </a:solidFill>
                <a:highlight>
                  <a:srgbClr val="FFFF00"/>
                </a:highlight>
                <a:latin typeface="Cascadia Mono" panose="020B0609020000020004" pitchFamily="49" charset="0"/>
              </a:rPr>
              <a:t>                 </a:t>
            </a:r>
          </a:p>
          <a:p>
            <a:r>
              <a:rPr lang="en-US" sz="1800" dirty="0">
                <a:solidFill>
                  <a:srgbClr val="000000"/>
                </a:solidFill>
                <a:highlight>
                  <a:srgbClr val="FFFF00"/>
                </a:highlight>
                <a:latin typeface="Cascadia Mono" panose="020B0609020000020004" pitchFamily="49" charset="0"/>
              </a:rPr>
              <a:t>             // You can code for other controls</a:t>
            </a:r>
          </a:p>
          <a:p>
            <a:r>
              <a:rPr lang="en-IN" sz="1800" dirty="0">
                <a:solidFill>
                  <a:srgbClr val="000000"/>
                </a:solidFill>
                <a:highlight>
                  <a:srgbClr val="FFFF00"/>
                </a:highlight>
                <a:latin typeface="Cascadia Mono" panose="020B0609020000020004" pitchFamily="49" charset="0"/>
              </a:rPr>
              <a:t>             return false;</a:t>
            </a:r>
          </a:p>
          <a:p>
            <a:r>
              <a:rPr lang="en-IN" sz="1800" dirty="0">
                <a:solidFill>
                  <a:srgbClr val="000000"/>
                </a:solidFill>
                <a:highlight>
                  <a:srgbClr val="FFFF00"/>
                </a:highlight>
                <a:latin typeface="Cascadia Mono" panose="020B0609020000020004" pitchFamily="49" charset="0"/>
              </a:rPr>
              <a:t>         }</a:t>
            </a: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script</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head</a:t>
            </a:r>
            <a:r>
              <a:rPr lang="en-IN" sz="1800" dirty="0">
                <a:solidFill>
                  <a:srgbClr val="0000FF"/>
                </a:solidFill>
                <a:highlight>
                  <a:srgbClr val="FFFF00"/>
                </a:highlight>
                <a:latin typeface="Cascadia Mono" panose="020B0609020000020004" pitchFamily="49" charset="0"/>
              </a:rPr>
              <a:t>&gt;</a:t>
            </a:r>
            <a:endParaRPr lang="en-IN" sz="1800" dirty="0"/>
          </a:p>
        </p:txBody>
      </p:sp>
      <p:sp>
        <p:nvSpPr>
          <p:cNvPr id="4" name="TextBox 3">
            <a:extLst>
              <a:ext uri="{FF2B5EF4-FFF2-40B4-BE49-F238E27FC236}">
                <a16:creationId xmlns:a16="http://schemas.microsoft.com/office/drawing/2014/main" id="{07DF87DC-8E0F-682A-5077-3B2846E70B1A}"/>
              </a:ext>
            </a:extLst>
          </p:cNvPr>
          <p:cNvSpPr txBox="1"/>
          <p:nvPr/>
        </p:nvSpPr>
        <p:spPr>
          <a:xfrm>
            <a:off x="3048000" y="166569"/>
            <a:ext cx="4572000" cy="523220"/>
          </a:xfrm>
          <a:prstGeom prst="rect">
            <a:avLst/>
          </a:prstGeom>
          <a:noFill/>
        </p:spPr>
        <p:txBody>
          <a:bodyPr wrap="square" rtlCol="0">
            <a:spAutoFit/>
          </a:bodyPr>
          <a:lstStyle/>
          <a:p>
            <a:r>
              <a:rPr lang="en-US" sz="2800" b="1" dirty="0"/>
              <a:t>Java Script Code</a:t>
            </a:r>
            <a:endParaRPr lang="en-IN" sz="2800" b="1" dirty="0"/>
          </a:p>
        </p:txBody>
      </p:sp>
    </p:spTree>
    <p:extLst>
      <p:ext uri="{BB962C8B-B14F-4D97-AF65-F5344CB8AC3E}">
        <p14:creationId xmlns:p14="http://schemas.microsoft.com/office/powerpoint/2010/main" val="1664731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41093-2C99-EDDC-DE12-A653D20D6B0F}"/>
              </a:ext>
            </a:extLst>
          </p:cNvPr>
          <p:cNvPicPr>
            <a:picLocks noChangeAspect="1"/>
          </p:cNvPicPr>
          <p:nvPr/>
        </p:nvPicPr>
        <p:blipFill>
          <a:blip r:embed="rId2"/>
          <a:stretch>
            <a:fillRect/>
          </a:stretch>
        </p:blipFill>
        <p:spPr>
          <a:xfrm>
            <a:off x="0" y="533400"/>
            <a:ext cx="9144000" cy="5143500"/>
          </a:xfrm>
          <a:prstGeom prst="rect">
            <a:avLst/>
          </a:prstGeom>
        </p:spPr>
      </p:pic>
    </p:spTree>
    <p:extLst>
      <p:ext uri="{BB962C8B-B14F-4D97-AF65-F5344CB8AC3E}">
        <p14:creationId xmlns:p14="http://schemas.microsoft.com/office/powerpoint/2010/main" val="2076694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F07E6A-D43C-E191-C658-4E0616418D25}"/>
              </a:ext>
            </a:extLst>
          </p:cNvPr>
          <p:cNvPicPr>
            <a:picLocks noChangeAspect="1"/>
          </p:cNvPicPr>
          <p:nvPr/>
        </p:nvPicPr>
        <p:blipFill rotWithShape="1">
          <a:blip r:embed="rId2"/>
          <a:srcRect r="56667" b="42233"/>
          <a:stretch/>
        </p:blipFill>
        <p:spPr>
          <a:xfrm>
            <a:off x="152400" y="762000"/>
            <a:ext cx="3962400" cy="2833688"/>
          </a:xfrm>
          <a:prstGeom prst="rect">
            <a:avLst/>
          </a:prstGeom>
        </p:spPr>
      </p:pic>
      <p:pic>
        <p:nvPicPr>
          <p:cNvPr id="5" name="Picture 4">
            <a:extLst>
              <a:ext uri="{FF2B5EF4-FFF2-40B4-BE49-F238E27FC236}">
                <a16:creationId xmlns:a16="http://schemas.microsoft.com/office/drawing/2014/main" id="{AE03213A-5535-13D8-29CD-5A0905CF39B6}"/>
              </a:ext>
            </a:extLst>
          </p:cNvPr>
          <p:cNvPicPr>
            <a:picLocks noChangeAspect="1"/>
          </p:cNvPicPr>
          <p:nvPr/>
        </p:nvPicPr>
        <p:blipFill rotWithShape="1">
          <a:blip r:embed="rId3"/>
          <a:srcRect t="8058" r="54167" b="37573"/>
          <a:stretch/>
        </p:blipFill>
        <p:spPr>
          <a:xfrm>
            <a:off x="4419600" y="761999"/>
            <a:ext cx="4191000" cy="2667001"/>
          </a:xfrm>
          <a:prstGeom prst="rect">
            <a:avLst/>
          </a:prstGeom>
        </p:spPr>
      </p:pic>
      <p:sp>
        <p:nvSpPr>
          <p:cNvPr id="7" name="TextBox 6">
            <a:extLst>
              <a:ext uri="{FF2B5EF4-FFF2-40B4-BE49-F238E27FC236}">
                <a16:creationId xmlns:a16="http://schemas.microsoft.com/office/drawing/2014/main" id="{3CB1E4DB-80E5-40C2-F1CD-7A35B42D0B0D}"/>
              </a:ext>
            </a:extLst>
          </p:cNvPr>
          <p:cNvSpPr txBox="1"/>
          <p:nvPr/>
        </p:nvSpPr>
        <p:spPr>
          <a:xfrm>
            <a:off x="609600" y="4419600"/>
            <a:ext cx="8153400" cy="523220"/>
          </a:xfrm>
          <a:prstGeom prst="rect">
            <a:avLst/>
          </a:prstGeom>
          <a:noFill/>
        </p:spPr>
        <p:txBody>
          <a:bodyPr wrap="square">
            <a:spAutoFit/>
          </a:bodyPr>
          <a:lstStyle/>
          <a:p>
            <a:r>
              <a:rPr lang="en-IN" dirty="0"/>
              <a:t>https://www.c-sharpcorner.com/article/textbox-validation-client-side-and-server-side-in-asp-net-webform/</a:t>
            </a:r>
          </a:p>
        </p:txBody>
      </p:sp>
    </p:spTree>
    <p:extLst>
      <p:ext uri="{BB962C8B-B14F-4D97-AF65-F5344CB8AC3E}">
        <p14:creationId xmlns:p14="http://schemas.microsoft.com/office/powerpoint/2010/main" val="418418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ASP.NET Validators</a:t>
            </a:r>
          </a:p>
        </p:txBody>
      </p:sp>
    </p:spTree>
    <p:extLst>
      <p:ext uri="{BB962C8B-B14F-4D97-AF65-F5344CB8AC3E}">
        <p14:creationId xmlns:p14="http://schemas.microsoft.com/office/powerpoint/2010/main" val="1374394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alidation Controls in ASP.NET">
            <a:extLst>
              <a:ext uri="{FF2B5EF4-FFF2-40B4-BE49-F238E27FC236}">
                <a16:creationId xmlns:a16="http://schemas.microsoft.com/office/drawing/2014/main" id="{4BA80F9C-E797-A3B6-976B-FD0399AD7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52400"/>
            <a:ext cx="8134350" cy="533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99DEBB-4140-503A-F8E5-0D3C03159E3D}"/>
              </a:ext>
            </a:extLst>
          </p:cNvPr>
          <p:cNvSpPr txBox="1"/>
          <p:nvPr/>
        </p:nvSpPr>
        <p:spPr>
          <a:xfrm>
            <a:off x="1447800" y="5715000"/>
            <a:ext cx="7924800" cy="307777"/>
          </a:xfrm>
          <a:prstGeom prst="rect">
            <a:avLst/>
          </a:prstGeom>
          <a:noFill/>
        </p:spPr>
        <p:txBody>
          <a:bodyPr wrap="square">
            <a:spAutoFit/>
          </a:bodyPr>
          <a:lstStyle/>
          <a:p>
            <a:r>
              <a:rPr lang="en-IN" dirty="0"/>
              <a:t>https://www.tatvasoft.com/outsourcing/2022/09/validation-in-asp-net.html</a:t>
            </a:r>
          </a:p>
        </p:txBody>
      </p:sp>
    </p:spTree>
    <p:extLst>
      <p:ext uri="{BB962C8B-B14F-4D97-AF65-F5344CB8AC3E}">
        <p14:creationId xmlns:p14="http://schemas.microsoft.com/office/powerpoint/2010/main" val="240351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5F9109-3CEF-9EF3-37E2-2AE8EA9263CD}"/>
              </a:ext>
            </a:extLst>
          </p:cNvPr>
          <p:cNvSpPr txBox="1"/>
          <p:nvPr/>
        </p:nvSpPr>
        <p:spPr>
          <a:xfrm>
            <a:off x="3200400" y="152400"/>
            <a:ext cx="4572000" cy="400110"/>
          </a:xfrm>
          <a:prstGeom prst="rect">
            <a:avLst/>
          </a:prstGeom>
          <a:noFill/>
        </p:spPr>
        <p:txBody>
          <a:bodyPr wrap="square">
            <a:spAutoFit/>
          </a:bodyPr>
          <a:lstStyle/>
          <a:p>
            <a:pPr algn="l"/>
            <a:r>
              <a:rPr lang="en-US" sz="2000" b="1" i="0" dirty="0">
                <a:solidFill>
                  <a:srgbClr val="000000"/>
                </a:solidFill>
                <a:effectLst/>
                <a:latin typeface="Heebo" pitchFamily="2" charset="-79"/>
                <a:cs typeface="Heebo" pitchFamily="2" charset="-79"/>
              </a:rPr>
              <a:t>ASP.NET Web Forms Model</a:t>
            </a:r>
          </a:p>
        </p:txBody>
      </p:sp>
      <p:sp>
        <p:nvSpPr>
          <p:cNvPr id="5" name="TextBox 4">
            <a:extLst>
              <a:ext uri="{FF2B5EF4-FFF2-40B4-BE49-F238E27FC236}">
                <a16:creationId xmlns:a16="http://schemas.microsoft.com/office/drawing/2014/main" id="{62B41787-CA21-7298-DC8D-6FDEA41961AB}"/>
              </a:ext>
            </a:extLst>
          </p:cNvPr>
          <p:cNvSpPr txBox="1"/>
          <p:nvPr/>
        </p:nvSpPr>
        <p:spPr>
          <a:xfrm>
            <a:off x="381000" y="609600"/>
            <a:ext cx="8534400" cy="5940088"/>
          </a:xfrm>
          <a:prstGeom prst="rect">
            <a:avLst/>
          </a:prstGeom>
          <a:noFill/>
        </p:spPr>
        <p:txBody>
          <a:bodyPr wrap="square">
            <a:spAutoFit/>
          </a:bodyPr>
          <a:lstStyle/>
          <a:p>
            <a:pPr algn="just"/>
            <a:r>
              <a:rPr lang="en-US" sz="2000" b="0" i="0" dirty="0">
                <a:solidFill>
                  <a:srgbClr val="0070C0"/>
                </a:solidFill>
                <a:effectLst/>
                <a:latin typeface="Nunito" pitchFamily="2" charset="0"/>
              </a:rPr>
              <a:t>HTTP is a stateless protocol. </a:t>
            </a:r>
          </a:p>
          <a:p>
            <a:pPr algn="just"/>
            <a:r>
              <a:rPr lang="en-US" sz="2000" b="0" i="0" dirty="0">
                <a:solidFill>
                  <a:srgbClr val="0070C0"/>
                </a:solidFill>
                <a:effectLst/>
                <a:latin typeface="Nunito" pitchFamily="2" charset="0"/>
              </a:rPr>
              <a:t>ASP.NET framework helps in storing the information regarding the state of the application, which consists of:</a:t>
            </a:r>
          </a:p>
          <a:p>
            <a:pPr algn="just">
              <a:buFont typeface="Arial" panose="020B0604020202020204" pitchFamily="34" charset="0"/>
              <a:buChar char="•"/>
            </a:pPr>
            <a:r>
              <a:rPr lang="en-US" sz="2000" b="0" i="0" dirty="0">
                <a:solidFill>
                  <a:srgbClr val="C00000"/>
                </a:solidFill>
                <a:effectLst/>
                <a:latin typeface="Nunito" pitchFamily="2" charset="0"/>
              </a:rPr>
              <a:t>Page state</a:t>
            </a:r>
          </a:p>
          <a:p>
            <a:pPr algn="just">
              <a:buFont typeface="Arial" panose="020B0604020202020204" pitchFamily="34" charset="0"/>
              <a:buChar char="•"/>
            </a:pPr>
            <a:r>
              <a:rPr lang="en-US" sz="2000" b="0" i="0" dirty="0">
                <a:solidFill>
                  <a:srgbClr val="C00000"/>
                </a:solidFill>
                <a:effectLst/>
                <a:latin typeface="Nunito" pitchFamily="2" charset="0"/>
              </a:rPr>
              <a:t>Session state</a:t>
            </a:r>
          </a:p>
          <a:p>
            <a:pPr algn="just"/>
            <a:endParaRPr lang="en-US" sz="2000" b="0" i="0" dirty="0">
              <a:solidFill>
                <a:srgbClr val="000000"/>
              </a:solidFill>
              <a:effectLst/>
              <a:latin typeface="Nunito" pitchFamily="2" charset="0"/>
            </a:endParaRPr>
          </a:p>
          <a:p>
            <a:pPr marL="342900" indent="-342900" algn="just">
              <a:buFont typeface="Wingdings" panose="05000000000000000000" pitchFamily="2" charset="2"/>
              <a:buChar char="q"/>
            </a:pPr>
            <a:r>
              <a:rPr lang="en-US" sz="2000" b="0" i="0" dirty="0">
                <a:solidFill>
                  <a:srgbClr val="FFC000"/>
                </a:solidFill>
                <a:effectLst/>
                <a:latin typeface="Nunito" pitchFamily="2" charset="0"/>
              </a:rPr>
              <a:t>The page state </a:t>
            </a:r>
            <a:r>
              <a:rPr lang="en-US" sz="2000" b="0" i="0" dirty="0">
                <a:solidFill>
                  <a:srgbClr val="000000"/>
                </a:solidFill>
                <a:effectLst/>
                <a:latin typeface="Nunito" pitchFamily="2" charset="0"/>
              </a:rPr>
              <a:t>is the state of the client, i.e., the content of various input fields in the web form. </a:t>
            </a:r>
          </a:p>
          <a:p>
            <a:pPr algn="just"/>
            <a:endParaRPr lang="en-US" sz="2000" dirty="0">
              <a:latin typeface="Nunito" pitchFamily="2" charset="0"/>
            </a:endParaRPr>
          </a:p>
          <a:p>
            <a:pPr marL="342900" indent="-342900" algn="just">
              <a:buFont typeface="Wingdings" panose="05000000000000000000" pitchFamily="2" charset="2"/>
              <a:buChar char="q"/>
            </a:pPr>
            <a:r>
              <a:rPr lang="en-US" sz="2000" b="0" i="0" dirty="0">
                <a:solidFill>
                  <a:srgbClr val="00B050"/>
                </a:solidFill>
                <a:effectLst/>
                <a:latin typeface="Nunito" pitchFamily="2" charset="0"/>
              </a:rPr>
              <a:t>The session state </a:t>
            </a:r>
            <a:r>
              <a:rPr lang="en-US" sz="2000" b="0" i="0" dirty="0">
                <a:solidFill>
                  <a:srgbClr val="000000"/>
                </a:solidFill>
                <a:effectLst/>
                <a:latin typeface="Nunito" pitchFamily="2" charset="0"/>
              </a:rPr>
              <a:t>is the collective information obtained from various pages the user visited and worked with, i.e., the overall session state. </a:t>
            </a:r>
            <a:r>
              <a:rPr lang="en-US" sz="2000" b="0" i="0" dirty="0">
                <a:solidFill>
                  <a:srgbClr val="C5053C"/>
                </a:solidFill>
                <a:effectLst/>
                <a:latin typeface="Nunito" pitchFamily="2" charset="0"/>
              </a:rPr>
              <a:t>Example: shopping cart.</a:t>
            </a:r>
          </a:p>
          <a:p>
            <a:pPr marL="342900" indent="-342900" algn="just">
              <a:buFont typeface="Wingdings" panose="05000000000000000000" pitchFamily="2" charset="2"/>
              <a:buChar char="Ø"/>
            </a:pPr>
            <a:r>
              <a:rPr lang="en-US" sz="2000" b="0" i="0" dirty="0">
                <a:solidFill>
                  <a:srgbClr val="7030A0"/>
                </a:solidFill>
                <a:effectLst/>
                <a:latin typeface="Nunito" pitchFamily="2" charset="0"/>
              </a:rPr>
              <a:t>User adds items to a shopping cart. Items are selected from a page, say the items page, and the total collected items and price are shown on a different page, say the cart page.</a:t>
            </a:r>
          </a:p>
          <a:p>
            <a:pPr algn="just"/>
            <a:endParaRPr lang="en-US" sz="2000" dirty="0">
              <a:latin typeface="Nunito" pitchFamily="2" charset="0"/>
            </a:endParaRPr>
          </a:p>
          <a:p>
            <a:pPr marL="342900" indent="-342900" algn="just">
              <a:buFont typeface="Wingdings" panose="05000000000000000000" pitchFamily="2" charset="2"/>
              <a:buChar char="Ø"/>
            </a:pPr>
            <a:r>
              <a:rPr lang="en-US" sz="2000" b="0" i="0" dirty="0">
                <a:solidFill>
                  <a:srgbClr val="000000"/>
                </a:solidFill>
                <a:effectLst/>
                <a:latin typeface="Nunito" pitchFamily="2" charset="0"/>
              </a:rPr>
              <a:t>ASP.NET session state and server side infrastructure keeps track of the information collected globally over a session.</a:t>
            </a:r>
          </a:p>
          <a:p>
            <a:pPr algn="just"/>
            <a:endParaRPr lang="en-US" sz="2000" b="0" i="0" dirty="0">
              <a:solidFill>
                <a:srgbClr val="000000"/>
              </a:solidFill>
              <a:effectLst/>
              <a:latin typeface="Nunito" pitchFamily="2" charset="0"/>
            </a:endParaRPr>
          </a:p>
        </p:txBody>
      </p:sp>
    </p:spTree>
    <p:extLst>
      <p:ext uri="{BB962C8B-B14F-4D97-AF65-F5344CB8AC3E}">
        <p14:creationId xmlns:p14="http://schemas.microsoft.com/office/powerpoint/2010/main" val="179600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5">
                                            <p:txEl>
                                              <p:pRg st="2" end="2"/>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p:cTn id="24"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barn(outVertical)">
                                      <p:cBhvr>
                                        <p:cTn id="31" dur="500"/>
                                        <p:tgtEl>
                                          <p:spTgt spid="5">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wipe(down)">
                                      <p:cBhvr>
                                        <p:cTn id="36" dur="145">
                                          <p:stCondLst>
                                            <p:cond delay="0"/>
                                          </p:stCondLst>
                                        </p:cTn>
                                        <p:tgtEl>
                                          <p:spTgt spid="5">
                                            <p:txEl>
                                              <p:pRg st="7" end="7"/>
                                            </p:txEl>
                                          </p:spTgt>
                                        </p:tgtEl>
                                      </p:cBhvr>
                                    </p:animEffect>
                                    <p:anim calcmode="lin" valueType="num">
                                      <p:cBhvr>
                                        <p:cTn id="37" dur="456" tmFilter="0,0; 0.14,0.36; 0.43,0.73; 0.71,0.91; 1.0,1.0">
                                          <p:stCondLst>
                                            <p:cond delay="0"/>
                                          </p:stCondLst>
                                        </p:cTn>
                                        <p:tgtEl>
                                          <p:spTgt spid="5">
                                            <p:txEl>
                                              <p:pRg st="7" end="7"/>
                                            </p:txEl>
                                          </p:spTgt>
                                        </p:tgtEl>
                                        <p:attrNameLst>
                                          <p:attrName>ppt_x</p:attrName>
                                        </p:attrNameLst>
                                      </p:cBhvr>
                                      <p:tavLst>
                                        <p:tav tm="0">
                                          <p:val>
                                            <p:strVal val="#ppt_x-0.25"/>
                                          </p:val>
                                        </p:tav>
                                        <p:tav tm="100000">
                                          <p:val>
                                            <p:strVal val="#ppt_x"/>
                                          </p:val>
                                        </p:tav>
                                      </p:tavLst>
                                    </p:anim>
                                    <p:anim calcmode="lin" valueType="num">
                                      <p:cBhvr>
                                        <p:cTn id="38" dur="166" tmFilter="0.0,0.0; 0.25,0.07; 0.50,0.2; 0.75,0.467; 1.0,1.0">
                                          <p:stCondLst>
                                            <p:cond delay="0"/>
                                          </p:stCondLst>
                                        </p:cTn>
                                        <p:tgtEl>
                                          <p:spTgt spid="5">
                                            <p:txEl>
                                              <p:pRg st="7" end="7"/>
                                            </p:txEl>
                                          </p:spTgt>
                                        </p:tgtEl>
                                        <p:attrNameLst>
                                          <p:attrName>ppt_y</p:attrName>
                                        </p:attrNameLst>
                                      </p:cBhvr>
                                      <p:tavLst>
                                        <p:tav tm="0" fmla="#ppt_y-sin(pi*$)/3">
                                          <p:val>
                                            <p:fltVal val="0.5"/>
                                          </p:val>
                                        </p:tav>
                                        <p:tav tm="100000">
                                          <p:val>
                                            <p:fltVal val="1"/>
                                          </p:val>
                                        </p:tav>
                                      </p:tavLst>
                                    </p:anim>
                                    <p:anim calcmode="lin" valueType="num">
                                      <p:cBhvr>
                                        <p:cTn id="39" dur="166" tmFilter="0, 0; 0.125,0.2665; 0.25,0.4; 0.375,0.465; 0.5,0.5;  0.625,0.535; 0.75,0.6; 0.875,0.7335; 1,1">
                                          <p:stCondLst>
                                            <p:cond delay="166"/>
                                          </p:stCondLst>
                                        </p:cTn>
                                        <p:tgtEl>
                                          <p:spTgt spid="5">
                                            <p:txEl>
                                              <p:pRg st="7" end="7"/>
                                            </p:txEl>
                                          </p:spTgt>
                                        </p:tgtEl>
                                        <p:attrNameLst>
                                          <p:attrName>ppt_y</p:attrName>
                                        </p:attrNameLst>
                                      </p:cBhvr>
                                      <p:tavLst>
                                        <p:tav tm="0" fmla="#ppt_y-sin(pi*$)/9">
                                          <p:val>
                                            <p:fltVal val="0"/>
                                          </p:val>
                                        </p:tav>
                                        <p:tav tm="100000">
                                          <p:val>
                                            <p:fltVal val="1"/>
                                          </p:val>
                                        </p:tav>
                                      </p:tavLst>
                                    </p:anim>
                                    <p:anim calcmode="lin" valueType="num">
                                      <p:cBhvr>
                                        <p:cTn id="40" dur="83" tmFilter="0, 0; 0.125,0.2665; 0.25,0.4; 0.375,0.465; 0.5,0.5;  0.625,0.535; 0.75,0.6; 0.875,0.7335; 1,1">
                                          <p:stCondLst>
                                            <p:cond delay="331"/>
                                          </p:stCondLst>
                                        </p:cTn>
                                        <p:tgtEl>
                                          <p:spTgt spid="5">
                                            <p:txEl>
                                              <p:pRg st="7" end="7"/>
                                            </p:txEl>
                                          </p:spTgt>
                                        </p:tgtEl>
                                        <p:attrNameLst>
                                          <p:attrName>ppt_y</p:attrName>
                                        </p:attrNameLst>
                                      </p:cBhvr>
                                      <p:tavLst>
                                        <p:tav tm="0" fmla="#ppt_y-sin(pi*$)/27">
                                          <p:val>
                                            <p:fltVal val="0"/>
                                          </p:val>
                                        </p:tav>
                                        <p:tav tm="100000">
                                          <p:val>
                                            <p:fltVal val="1"/>
                                          </p:val>
                                        </p:tav>
                                      </p:tavLst>
                                    </p:anim>
                                    <p:anim calcmode="lin" valueType="num">
                                      <p:cBhvr>
                                        <p:cTn id="41" dur="41" tmFilter="0, 0; 0.125,0.2665; 0.25,0.4; 0.375,0.465; 0.5,0.5;  0.625,0.535; 0.75,0.6; 0.875,0.7335; 1,1">
                                          <p:stCondLst>
                                            <p:cond delay="414"/>
                                          </p:stCondLst>
                                        </p:cTn>
                                        <p:tgtEl>
                                          <p:spTgt spid="5">
                                            <p:txEl>
                                              <p:pRg st="7" end="7"/>
                                            </p:txEl>
                                          </p:spTgt>
                                        </p:tgtEl>
                                        <p:attrNameLst>
                                          <p:attrName>ppt_y</p:attrName>
                                        </p:attrNameLst>
                                      </p:cBhvr>
                                      <p:tavLst>
                                        <p:tav tm="0" fmla="#ppt_y-sin(pi*$)/81">
                                          <p:val>
                                            <p:fltVal val="0"/>
                                          </p:val>
                                        </p:tav>
                                        <p:tav tm="100000">
                                          <p:val>
                                            <p:fltVal val="1"/>
                                          </p:val>
                                        </p:tav>
                                      </p:tavLst>
                                    </p:anim>
                                    <p:animScale>
                                      <p:cBhvr>
                                        <p:cTn id="42" dur="7">
                                          <p:stCondLst>
                                            <p:cond delay="162"/>
                                          </p:stCondLst>
                                        </p:cTn>
                                        <p:tgtEl>
                                          <p:spTgt spid="5">
                                            <p:txEl>
                                              <p:pRg st="7" end="7"/>
                                            </p:txEl>
                                          </p:spTgt>
                                        </p:tgtEl>
                                      </p:cBhvr>
                                      <p:to x="100000" y="60000"/>
                                    </p:animScale>
                                    <p:animScale>
                                      <p:cBhvr>
                                        <p:cTn id="43" dur="41" decel="50000">
                                          <p:stCondLst>
                                            <p:cond delay="169"/>
                                          </p:stCondLst>
                                        </p:cTn>
                                        <p:tgtEl>
                                          <p:spTgt spid="5">
                                            <p:txEl>
                                              <p:pRg st="7" end="7"/>
                                            </p:txEl>
                                          </p:spTgt>
                                        </p:tgtEl>
                                      </p:cBhvr>
                                      <p:to x="100000" y="100000"/>
                                    </p:animScale>
                                    <p:animScale>
                                      <p:cBhvr>
                                        <p:cTn id="44" dur="7">
                                          <p:stCondLst>
                                            <p:cond delay="328"/>
                                          </p:stCondLst>
                                        </p:cTn>
                                        <p:tgtEl>
                                          <p:spTgt spid="5">
                                            <p:txEl>
                                              <p:pRg st="7" end="7"/>
                                            </p:txEl>
                                          </p:spTgt>
                                        </p:tgtEl>
                                      </p:cBhvr>
                                      <p:to x="100000" y="80000"/>
                                    </p:animScale>
                                    <p:animScale>
                                      <p:cBhvr>
                                        <p:cTn id="45" dur="41" decel="50000">
                                          <p:stCondLst>
                                            <p:cond delay="335"/>
                                          </p:stCondLst>
                                        </p:cTn>
                                        <p:tgtEl>
                                          <p:spTgt spid="5">
                                            <p:txEl>
                                              <p:pRg st="7" end="7"/>
                                            </p:txEl>
                                          </p:spTgt>
                                        </p:tgtEl>
                                      </p:cBhvr>
                                      <p:to x="100000" y="100000"/>
                                    </p:animScale>
                                    <p:animScale>
                                      <p:cBhvr>
                                        <p:cTn id="46" dur="7">
                                          <p:stCondLst>
                                            <p:cond delay="410"/>
                                          </p:stCondLst>
                                        </p:cTn>
                                        <p:tgtEl>
                                          <p:spTgt spid="5">
                                            <p:txEl>
                                              <p:pRg st="7" end="7"/>
                                            </p:txEl>
                                          </p:spTgt>
                                        </p:tgtEl>
                                      </p:cBhvr>
                                      <p:to x="100000" y="90000"/>
                                    </p:animScale>
                                    <p:animScale>
                                      <p:cBhvr>
                                        <p:cTn id="47" dur="41" decel="50000">
                                          <p:stCondLst>
                                            <p:cond delay="417"/>
                                          </p:stCondLst>
                                        </p:cTn>
                                        <p:tgtEl>
                                          <p:spTgt spid="5">
                                            <p:txEl>
                                              <p:pRg st="7" end="7"/>
                                            </p:txEl>
                                          </p:spTgt>
                                        </p:tgtEl>
                                      </p:cBhvr>
                                      <p:to x="100000" y="100000"/>
                                    </p:animScale>
                                    <p:animScale>
                                      <p:cBhvr>
                                        <p:cTn id="48" dur="7">
                                          <p:stCondLst>
                                            <p:cond delay="452"/>
                                          </p:stCondLst>
                                        </p:cTn>
                                        <p:tgtEl>
                                          <p:spTgt spid="5">
                                            <p:txEl>
                                              <p:pRg st="7" end="7"/>
                                            </p:txEl>
                                          </p:spTgt>
                                        </p:tgtEl>
                                      </p:cBhvr>
                                      <p:to x="100000" y="95000"/>
                                    </p:animScale>
                                    <p:animScale>
                                      <p:cBhvr>
                                        <p:cTn id="49" dur="41" decel="50000">
                                          <p:stCondLst>
                                            <p:cond delay="459"/>
                                          </p:stCondLst>
                                        </p:cTn>
                                        <p:tgtEl>
                                          <p:spTgt spid="5">
                                            <p:txEl>
                                              <p:pRg st="7" end="7"/>
                                            </p:txEl>
                                          </p:spTgt>
                                        </p:tgtEl>
                                      </p:cBhvr>
                                      <p:to x="100000" y="100000"/>
                                    </p:animScale>
                                  </p:childTnLst>
                                </p:cTn>
                              </p:par>
                              <p:par>
                                <p:cTn id="50" presetID="26" presetClass="entr" presetSubtype="0" fill="hold" nodeType="with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wipe(down)">
                                      <p:cBhvr>
                                        <p:cTn id="52" dur="145">
                                          <p:stCondLst>
                                            <p:cond delay="0"/>
                                          </p:stCondLst>
                                        </p:cTn>
                                        <p:tgtEl>
                                          <p:spTgt spid="5">
                                            <p:txEl>
                                              <p:pRg st="8" end="8"/>
                                            </p:txEl>
                                          </p:spTgt>
                                        </p:tgtEl>
                                      </p:cBhvr>
                                    </p:animEffect>
                                    <p:anim calcmode="lin" valueType="num">
                                      <p:cBhvr>
                                        <p:cTn id="53" dur="456" tmFilter="0,0; 0.14,0.36; 0.43,0.73; 0.71,0.91; 1.0,1.0">
                                          <p:stCondLst>
                                            <p:cond delay="0"/>
                                          </p:stCondLst>
                                        </p:cTn>
                                        <p:tgtEl>
                                          <p:spTgt spid="5">
                                            <p:txEl>
                                              <p:pRg st="8" end="8"/>
                                            </p:txEl>
                                          </p:spTgt>
                                        </p:tgtEl>
                                        <p:attrNameLst>
                                          <p:attrName>ppt_x</p:attrName>
                                        </p:attrNameLst>
                                      </p:cBhvr>
                                      <p:tavLst>
                                        <p:tav tm="0">
                                          <p:val>
                                            <p:strVal val="#ppt_x-0.25"/>
                                          </p:val>
                                        </p:tav>
                                        <p:tav tm="100000">
                                          <p:val>
                                            <p:strVal val="#ppt_x"/>
                                          </p:val>
                                        </p:tav>
                                      </p:tavLst>
                                    </p:anim>
                                    <p:anim calcmode="lin" valueType="num">
                                      <p:cBhvr>
                                        <p:cTn id="54" dur="166" tmFilter="0.0,0.0; 0.25,0.07; 0.50,0.2; 0.75,0.467; 1.0,1.0">
                                          <p:stCondLst>
                                            <p:cond delay="0"/>
                                          </p:stCondLst>
                                        </p:cTn>
                                        <p:tgtEl>
                                          <p:spTgt spid="5">
                                            <p:txEl>
                                              <p:pRg st="8" end="8"/>
                                            </p:txEl>
                                          </p:spTgt>
                                        </p:tgtEl>
                                        <p:attrNameLst>
                                          <p:attrName>ppt_y</p:attrName>
                                        </p:attrNameLst>
                                      </p:cBhvr>
                                      <p:tavLst>
                                        <p:tav tm="0" fmla="#ppt_y-sin(pi*$)/3">
                                          <p:val>
                                            <p:fltVal val="0.5"/>
                                          </p:val>
                                        </p:tav>
                                        <p:tav tm="100000">
                                          <p:val>
                                            <p:fltVal val="1"/>
                                          </p:val>
                                        </p:tav>
                                      </p:tavLst>
                                    </p:anim>
                                    <p:anim calcmode="lin" valueType="num">
                                      <p:cBhvr>
                                        <p:cTn id="55" dur="166" tmFilter="0, 0; 0.125,0.2665; 0.25,0.4; 0.375,0.465; 0.5,0.5;  0.625,0.535; 0.75,0.6; 0.875,0.7335; 1,1">
                                          <p:stCondLst>
                                            <p:cond delay="166"/>
                                          </p:stCondLst>
                                        </p:cTn>
                                        <p:tgtEl>
                                          <p:spTgt spid="5">
                                            <p:txEl>
                                              <p:pRg st="8" end="8"/>
                                            </p:txEl>
                                          </p:spTgt>
                                        </p:tgtEl>
                                        <p:attrNameLst>
                                          <p:attrName>ppt_y</p:attrName>
                                        </p:attrNameLst>
                                      </p:cBhvr>
                                      <p:tavLst>
                                        <p:tav tm="0" fmla="#ppt_y-sin(pi*$)/9">
                                          <p:val>
                                            <p:fltVal val="0"/>
                                          </p:val>
                                        </p:tav>
                                        <p:tav tm="100000">
                                          <p:val>
                                            <p:fltVal val="1"/>
                                          </p:val>
                                        </p:tav>
                                      </p:tavLst>
                                    </p:anim>
                                    <p:anim calcmode="lin" valueType="num">
                                      <p:cBhvr>
                                        <p:cTn id="56" dur="83" tmFilter="0, 0; 0.125,0.2665; 0.25,0.4; 0.375,0.465; 0.5,0.5;  0.625,0.535; 0.75,0.6; 0.875,0.7335; 1,1">
                                          <p:stCondLst>
                                            <p:cond delay="331"/>
                                          </p:stCondLst>
                                        </p:cTn>
                                        <p:tgtEl>
                                          <p:spTgt spid="5">
                                            <p:txEl>
                                              <p:pRg st="8" end="8"/>
                                            </p:txEl>
                                          </p:spTgt>
                                        </p:tgtEl>
                                        <p:attrNameLst>
                                          <p:attrName>ppt_y</p:attrName>
                                        </p:attrNameLst>
                                      </p:cBhvr>
                                      <p:tavLst>
                                        <p:tav tm="0" fmla="#ppt_y-sin(pi*$)/27">
                                          <p:val>
                                            <p:fltVal val="0"/>
                                          </p:val>
                                        </p:tav>
                                        <p:tav tm="100000">
                                          <p:val>
                                            <p:fltVal val="1"/>
                                          </p:val>
                                        </p:tav>
                                      </p:tavLst>
                                    </p:anim>
                                    <p:anim calcmode="lin" valueType="num">
                                      <p:cBhvr>
                                        <p:cTn id="57" dur="41" tmFilter="0, 0; 0.125,0.2665; 0.25,0.4; 0.375,0.465; 0.5,0.5;  0.625,0.535; 0.75,0.6; 0.875,0.7335; 1,1">
                                          <p:stCondLst>
                                            <p:cond delay="414"/>
                                          </p:stCondLst>
                                        </p:cTn>
                                        <p:tgtEl>
                                          <p:spTgt spid="5">
                                            <p:txEl>
                                              <p:pRg st="8" end="8"/>
                                            </p:txEl>
                                          </p:spTgt>
                                        </p:tgtEl>
                                        <p:attrNameLst>
                                          <p:attrName>ppt_y</p:attrName>
                                        </p:attrNameLst>
                                      </p:cBhvr>
                                      <p:tavLst>
                                        <p:tav tm="0" fmla="#ppt_y-sin(pi*$)/81">
                                          <p:val>
                                            <p:fltVal val="0"/>
                                          </p:val>
                                        </p:tav>
                                        <p:tav tm="100000">
                                          <p:val>
                                            <p:fltVal val="1"/>
                                          </p:val>
                                        </p:tav>
                                      </p:tavLst>
                                    </p:anim>
                                    <p:animScale>
                                      <p:cBhvr>
                                        <p:cTn id="58" dur="7">
                                          <p:stCondLst>
                                            <p:cond delay="162"/>
                                          </p:stCondLst>
                                        </p:cTn>
                                        <p:tgtEl>
                                          <p:spTgt spid="5">
                                            <p:txEl>
                                              <p:pRg st="8" end="8"/>
                                            </p:txEl>
                                          </p:spTgt>
                                        </p:tgtEl>
                                      </p:cBhvr>
                                      <p:to x="100000" y="60000"/>
                                    </p:animScale>
                                    <p:animScale>
                                      <p:cBhvr>
                                        <p:cTn id="59" dur="41" decel="50000">
                                          <p:stCondLst>
                                            <p:cond delay="169"/>
                                          </p:stCondLst>
                                        </p:cTn>
                                        <p:tgtEl>
                                          <p:spTgt spid="5">
                                            <p:txEl>
                                              <p:pRg st="8" end="8"/>
                                            </p:txEl>
                                          </p:spTgt>
                                        </p:tgtEl>
                                      </p:cBhvr>
                                      <p:to x="100000" y="100000"/>
                                    </p:animScale>
                                    <p:animScale>
                                      <p:cBhvr>
                                        <p:cTn id="60" dur="7">
                                          <p:stCondLst>
                                            <p:cond delay="328"/>
                                          </p:stCondLst>
                                        </p:cTn>
                                        <p:tgtEl>
                                          <p:spTgt spid="5">
                                            <p:txEl>
                                              <p:pRg st="8" end="8"/>
                                            </p:txEl>
                                          </p:spTgt>
                                        </p:tgtEl>
                                      </p:cBhvr>
                                      <p:to x="100000" y="80000"/>
                                    </p:animScale>
                                    <p:animScale>
                                      <p:cBhvr>
                                        <p:cTn id="61" dur="41" decel="50000">
                                          <p:stCondLst>
                                            <p:cond delay="335"/>
                                          </p:stCondLst>
                                        </p:cTn>
                                        <p:tgtEl>
                                          <p:spTgt spid="5">
                                            <p:txEl>
                                              <p:pRg st="8" end="8"/>
                                            </p:txEl>
                                          </p:spTgt>
                                        </p:tgtEl>
                                      </p:cBhvr>
                                      <p:to x="100000" y="100000"/>
                                    </p:animScale>
                                    <p:animScale>
                                      <p:cBhvr>
                                        <p:cTn id="62" dur="7">
                                          <p:stCondLst>
                                            <p:cond delay="410"/>
                                          </p:stCondLst>
                                        </p:cTn>
                                        <p:tgtEl>
                                          <p:spTgt spid="5">
                                            <p:txEl>
                                              <p:pRg st="8" end="8"/>
                                            </p:txEl>
                                          </p:spTgt>
                                        </p:tgtEl>
                                      </p:cBhvr>
                                      <p:to x="100000" y="90000"/>
                                    </p:animScale>
                                    <p:animScale>
                                      <p:cBhvr>
                                        <p:cTn id="63" dur="41" decel="50000">
                                          <p:stCondLst>
                                            <p:cond delay="417"/>
                                          </p:stCondLst>
                                        </p:cTn>
                                        <p:tgtEl>
                                          <p:spTgt spid="5">
                                            <p:txEl>
                                              <p:pRg st="8" end="8"/>
                                            </p:txEl>
                                          </p:spTgt>
                                        </p:tgtEl>
                                      </p:cBhvr>
                                      <p:to x="100000" y="100000"/>
                                    </p:animScale>
                                    <p:animScale>
                                      <p:cBhvr>
                                        <p:cTn id="64" dur="7">
                                          <p:stCondLst>
                                            <p:cond delay="452"/>
                                          </p:stCondLst>
                                        </p:cTn>
                                        <p:tgtEl>
                                          <p:spTgt spid="5">
                                            <p:txEl>
                                              <p:pRg st="8" end="8"/>
                                            </p:txEl>
                                          </p:spTgt>
                                        </p:tgtEl>
                                      </p:cBhvr>
                                      <p:to x="100000" y="95000"/>
                                    </p:animScale>
                                    <p:animScale>
                                      <p:cBhvr>
                                        <p:cTn id="65" dur="41" decel="50000">
                                          <p:stCondLst>
                                            <p:cond delay="459"/>
                                          </p:stCondLst>
                                        </p:cTn>
                                        <p:tgtEl>
                                          <p:spTgt spid="5">
                                            <p:txEl>
                                              <p:pRg st="8" end="8"/>
                                            </p:txEl>
                                          </p:spTgt>
                                        </p:tgtEl>
                                      </p:cBhvr>
                                      <p:to x="100000" y="100000"/>
                                    </p:animScale>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5">
                                            <p:txEl>
                                              <p:pRg st="10" end="10"/>
                                            </p:txEl>
                                          </p:spTgt>
                                        </p:tgtEl>
                                        <p:attrNameLst>
                                          <p:attrName>style.visibility</p:attrName>
                                        </p:attrNameLst>
                                      </p:cBhvr>
                                      <p:to>
                                        <p:strVal val="visible"/>
                                      </p:to>
                                    </p:set>
                                    <p:anim calcmode="lin" valueType="num">
                                      <p:cBhvr>
                                        <p:cTn id="70"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71"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7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267A82-104E-48F3-23A3-5E26AD620B22}"/>
              </a:ext>
            </a:extLst>
          </p:cNvPr>
          <p:cNvSpPr txBox="1"/>
          <p:nvPr/>
        </p:nvSpPr>
        <p:spPr>
          <a:xfrm>
            <a:off x="30018" y="685800"/>
            <a:ext cx="8961582" cy="5324535"/>
          </a:xfrm>
          <a:prstGeom prst="rect">
            <a:avLst/>
          </a:prstGeom>
          <a:noFill/>
        </p:spPr>
        <p:txBody>
          <a:bodyPr wrap="square">
            <a:spAutoFit/>
          </a:bodyPr>
          <a:lstStyle/>
          <a:p>
            <a:pPr marL="342900" indent="-342900" algn="just">
              <a:buFont typeface="Wingdings" panose="05000000000000000000" pitchFamily="2" charset="2"/>
              <a:buChar char="q"/>
            </a:pPr>
            <a:r>
              <a:rPr lang="en-US" sz="2000" dirty="0">
                <a:solidFill>
                  <a:srgbClr val="00B050"/>
                </a:solidFill>
              </a:rPr>
              <a:t>Preventing invalid data from being submitted: </a:t>
            </a:r>
            <a:r>
              <a:rPr lang="en-US" sz="2000" dirty="0"/>
              <a:t>Validation controls can check for required fields, format and type of data, and other criteria that must be met before the data can be submitted to the server. This helps ensure that the data is accurate and complete and that the application can process it correctly.</a:t>
            </a:r>
          </a:p>
          <a:p>
            <a:pPr marL="342900" indent="-342900" algn="just">
              <a:buFont typeface="Wingdings" panose="05000000000000000000" pitchFamily="2" charset="2"/>
              <a:buChar char="q"/>
            </a:pPr>
            <a:r>
              <a:rPr lang="en-US" sz="2000" dirty="0">
                <a:solidFill>
                  <a:srgbClr val="0070C0"/>
                </a:solidFill>
              </a:rPr>
              <a:t>Improving user experience: </a:t>
            </a:r>
            <a:r>
              <a:rPr lang="en-US" sz="2000" dirty="0"/>
              <a:t>When users enter invalid data, they may receive error messages or other feedback that helps them correct their mistakes. This can help prevent frustration and improve the overall user experience.</a:t>
            </a:r>
          </a:p>
          <a:p>
            <a:pPr marL="342900" indent="-342900" algn="just">
              <a:buFont typeface="Wingdings" panose="05000000000000000000" pitchFamily="2" charset="2"/>
              <a:buChar char="q"/>
            </a:pPr>
            <a:r>
              <a:rPr lang="en-US" sz="2000" dirty="0">
                <a:solidFill>
                  <a:srgbClr val="C00000"/>
                </a:solidFill>
              </a:rPr>
              <a:t>Enhancing security: </a:t>
            </a:r>
            <a:r>
              <a:rPr lang="en-US" sz="2000" dirty="0"/>
              <a:t>Validation controls can help prevent malicious code or other attacks that could harm the web application or its users. For example, validation controls can check for potentially dangerous input such as SQL injection or cross-site scripting (XSS) attacks.</a:t>
            </a:r>
          </a:p>
          <a:p>
            <a:pPr marL="342900" indent="-342900" algn="just">
              <a:buFont typeface="Wingdings" panose="05000000000000000000" pitchFamily="2" charset="2"/>
              <a:buChar char="q"/>
            </a:pPr>
            <a:r>
              <a:rPr lang="en-US" sz="2000" dirty="0">
                <a:solidFill>
                  <a:srgbClr val="7030A0"/>
                </a:solidFill>
              </a:rPr>
              <a:t>Meeting business requirements: </a:t>
            </a:r>
            <a:r>
              <a:rPr lang="en-US" sz="2000" dirty="0"/>
              <a:t>Many businesses have specific rules and requirements for data entry, such as a minimum or a maximum number of characters or certain formatting conventions. Validation controls can help ensure that these requirements are met.</a:t>
            </a:r>
            <a:endParaRPr lang="en-IN" sz="2000" dirty="0"/>
          </a:p>
        </p:txBody>
      </p:sp>
      <p:sp>
        <p:nvSpPr>
          <p:cNvPr id="4" name="TextBox 3">
            <a:extLst>
              <a:ext uri="{FF2B5EF4-FFF2-40B4-BE49-F238E27FC236}">
                <a16:creationId xmlns:a16="http://schemas.microsoft.com/office/drawing/2014/main" id="{5DB74EF3-CFA8-5826-784B-4E964381208B}"/>
              </a:ext>
            </a:extLst>
          </p:cNvPr>
          <p:cNvSpPr txBox="1"/>
          <p:nvPr/>
        </p:nvSpPr>
        <p:spPr>
          <a:xfrm>
            <a:off x="2514600" y="76200"/>
            <a:ext cx="5334000" cy="461665"/>
          </a:xfrm>
          <a:prstGeom prst="rect">
            <a:avLst/>
          </a:prstGeom>
          <a:noFill/>
        </p:spPr>
        <p:txBody>
          <a:bodyPr wrap="square" rtlCol="0">
            <a:spAutoFit/>
          </a:bodyPr>
          <a:lstStyle/>
          <a:p>
            <a:r>
              <a:rPr lang="en-US" sz="2400" dirty="0">
                <a:solidFill>
                  <a:srgbClr val="002060"/>
                </a:solidFill>
              </a:rPr>
              <a:t>Why do we need Validation?</a:t>
            </a:r>
            <a:endParaRPr lang="en-IN" sz="2400" dirty="0">
              <a:solidFill>
                <a:srgbClr val="002060"/>
              </a:solidFill>
            </a:endParaRPr>
          </a:p>
        </p:txBody>
      </p:sp>
      <p:sp>
        <p:nvSpPr>
          <p:cNvPr id="5" name="TextBox 4">
            <a:extLst>
              <a:ext uri="{FF2B5EF4-FFF2-40B4-BE49-F238E27FC236}">
                <a16:creationId xmlns:a16="http://schemas.microsoft.com/office/drawing/2014/main" id="{1E6CE61F-062A-1028-3929-6DF6AC6F5907}"/>
              </a:ext>
            </a:extLst>
          </p:cNvPr>
          <p:cNvSpPr txBox="1"/>
          <p:nvPr/>
        </p:nvSpPr>
        <p:spPr>
          <a:xfrm>
            <a:off x="1143000" y="6019800"/>
            <a:ext cx="7315200" cy="307777"/>
          </a:xfrm>
          <a:prstGeom prst="rect">
            <a:avLst/>
          </a:prstGeom>
          <a:noFill/>
        </p:spPr>
        <p:txBody>
          <a:bodyPr wrap="square">
            <a:spAutoFit/>
          </a:bodyPr>
          <a:lstStyle/>
          <a:p>
            <a:r>
              <a:rPr lang="en-IN" dirty="0"/>
              <a:t>https://www.c-sharpcorner.com/UploadFile/puranindia/validation-controls-in-Asp-Net/</a:t>
            </a:r>
          </a:p>
        </p:txBody>
      </p:sp>
    </p:spTree>
    <p:extLst>
      <p:ext uri="{BB962C8B-B14F-4D97-AF65-F5344CB8AC3E}">
        <p14:creationId xmlns:p14="http://schemas.microsoft.com/office/powerpoint/2010/main" val="46864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out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40B39A-FA01-359D-CC4A-732F9CB8A795}"/>
              </a:ext>
            </a:extLst>
          </p:cNvPr>
          <p:cNvSpPr txBox="1"/>
          <p:nvPr/>
        </p:nvSpPr>
        <p:spPr>
          <a:xfrm>
            <a:off x="152400" y="748145"/>
            <a:ext cx="8534400" cy="1015663"/>
          </a:xfrm>
          <a:prstGeom prst="rect">
            <a:avLst/>
          </a:prstGeom>
          <a:noFill/>
        </p:spPr>
        <p:txBody>
          <a:bodyPr wrap="square">
            <a:spAutoFit/>
          </a:bodyPr>
          <a:lstStyle/>
          <a:p>
            <a:pPr algn="just"/>
            <a:r>
              <a:rPr lang="en-US" sz="2000" dirty="0"/>
              <a:t>To perform validation, ASP.NET provides controls that automatically check user input and require no code. We can also create custom validation for our application.</a:t>
            </a:r>
            <a:endParaRPr lang="en-IN" sz="2000" dirty="0"/>
          </a:p>
        </p:txBody>
      </p:sp>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graphicFrame>
        <p:nvGraphicFramePr>
          <p:cNvPr id="5" name="Table 4">
            <a:extLst>
              <a:ext uri="{FF2B5EF4-FFF2-40B4-BE49-F238E27FC236}">
                <a16:creationId xmlns:a16="http://schemas.microsoft.com/office/drawing/2014/main" id="{DC564C64-8403-E47A-4395-89232B91608C}"/>
              </a:ext>
            </a:extLst>
          </p:cNvPr>
          <p:cNvGraphicFramePr>
            <a:graphicFrameLocks noGrp="1"/>
          </p:cNvGraphicFramePr>
          <p:nvPr>
            <p:extLst>
              <p:ext uri="{D42A27DB-BD31-4B8C-83A1-F6EECF244321}">
                <p14:modId xmlns:p14="http://schemas.microsoft.com/office/powerpoint/2010/main" val="2470156239"/>
              </p:ext>
            </p:extLst>
          </p:nvPr>
        </p:nvGraphicFramePr>
        <p:xfrm>
          <a:off x="304800" y="1828800"/>
          <a:ext cx="8458200" cy="5059096"/>
        </p:xfrm>
        <a:graphic>
          <a:graphicData uri="http://schemas.openxmlformats.org/drawingml/2006/table">
            <a:tbl>
              <a:tblPr>
                <a:tableStyleId>{641B6FF1-C885-4967-8E5E-6EABFE361E7F}</a:tableStyleId>
              </a:tblPr>
              <a:tblGrid>
                <a:gridCol w="2530021">
                  <a:extLst>
                    <a:ext uri="{9D8B030D-6E8A-4147-A177-3AD203B41FA5}">
                      <a16:colId xmlns:a16="http://schemas.microsoft.com/office/drawing/2014/main" val="2675542973"/>
                    </a:ext>
                  </a:extLst>
                </a:gridCol>
                <a:gridCol w="5928179">
                  <a:extLst>
                    <a:ext uri="{9D8B030D-6E8A-4147-A177-3AD203B41FA5}">
                      <a16:colId xmlns:a16="http://schemas.microsoft.com/office/drawing/2014/main" val="3496727280"/>
                    </a:ext>
                  </a:extLst>
                </a:gridCol>
              </a:tblGrid>
              <a:tr h="395948">
                <a:tc>
                  <a:txBody>
                    <a:bodyPr/>
                    <a:lstStyle/>
                    <a:p>
                      <a:pPr algn="l" fontAlgn="t"/>
                      <a:r>
                        <a:rPr lang="en-IN" sz="2000" b="1">
                          <a:solidFill>
                            <a:srgbClr val="000000"/>
                          </a:solidFill>
                          <a:effectLst/>
                        </a:rPr>
                        <a:t>Validator</a:t>
                      </a:r>
                      <a:endParaRPr lang="en-IN" sz="2000" b="1">
                        <a:solidFill>
                          <a:srgbClr val="000000"/>
                        </a:solidFill>
                        <a:effectLst/>
                        <a:latin typeface="times new roman" panose="02020603050405020304" pitchFamily="18" charset="0"/>
                      </a:endParaRPr>
                    </a:p>
                  </a:txBody>
                  <a:tcPr marL="91373" marR="91373" marT="91373" marB="91373"/>
                </a:tc>
                <a:tc>
                  <a:txBody>
                    <a:bodyPr/>
                    <a:lstStyle/>
                    <a:p>
                      <a:pPr algn="l" fontAlgn="t"/>
                      <a:r>
                        <a:rPr lang="en-IN" sz="2000" b="1" dirty="0">
                          <a:solidFill>
                            <a:srgbClr val="000000"/>
                          </a:solidFill>
                          <a:effectLst/>
                        </a:rPr>
                        <a:t>Description</a:t>
                      </a:r>
                      <a:endParaRPr lang="en-IN" sz="2000" b="1" dirty="0">
                        <a:solidFill>
                          <a:srgbClr val="000000"/>
                        </a:solidFill>
                        <a:effectLst/>
                        <a:latin typeface="times new roman" panose="02020603050405020304" pitchFamily="18" charset="0"/>
                      </a:endParaRPr>
                    </a:p>
                  </a:txBody>
                  <a:tcPr marL="91373" marR="91373" marT="91373" marB="91373"/>
                </a:tc>
                <a:extLst>
                  <a:ext uri="{0D108BD9-81ED-4DB2-BD59-A6C34878D82A}">
                    <a16:rowId xmlns:a16="http://schemas.microsoft.com/office/drawing/2014/main" val="2396672328"/>
                  </a:ext>
                </a:extLst>
              </a:tr>
              <a:tr h="761439">
                <a:tc>
                  <a:txBody>
                    <a:bodyPr/>
                    <a:lstStyle/>
                    <a:p>
                      <a:pPr algn="just" fontAlgn="t"/>
                      <a:r>
                        <a:rPr lang="en-IN" sz="2000">
                          <a:solidFill>
                            <a:srgbClr val="333333"/>
                          </a:solidFill>
                          <a:effectLst/>
                        </a:rPr>
                        <a:t>CompareValidator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is used to compare the value of an input control against a value of another input control. </a:t>
                      </a:r>
                    </a:p>
                    <a:p>
                      <a:pPr algn="just" fontAlgn="t"/>
                      <a:r>
                        <a:rPr lang="en-US" sz="2000" dirty="0">
                          <a:solidFill>
                            <a:srgbClr val="00B050"/>
                          </a:solidFill>
                          <a:effectLst/>
                        </a:rPr>
                        <a:t>Password:</a:t>
                      </a:r>
                    </a:p>
                    <a:p>
                      <a:pPr algn="just" fontAlgn="t"/>
                      <a:r>
                        <a:rPr lang="en-US" sz="2000" dirty="0">
                          <a:solidFill>
                            <a:srgbClr val="00B050"/>
                          </a:solidFill>
                          <a:effectLst/>
                        </a:rPr>
                        <a:t>Confirm Password:</a:t>
                      </a:r>
                      <a:endParaRPr lang="en-US" sz="2000" dirty="0">
                        <a:solidFill>
                          <a:srgbClr val="00B050"/>
                        </a:solidFill>
                        <a:effectLst/>
                        <a:latin typeface="inter-regular"/>
                      </a:endParaRPr>
                    </a:p>
                  </a:txBody>
                  <a:tcPr marL="60915" marR="60915" marT="60915" marB="60915"/>
                </a:tc>
                <a:extLst>
                  <a:ext uri="{0D108BD9-81ED-4DB2-BD59-A6C34878D82A}">
                    <a16:rowId xmlns:a16="http://schemas.microsoft.com/office/drawing/2014/main" val="3143864206"/>
                  </a:ext>
                </a:extLst>
              </a:tr>
              <a:tr h="548236">
                <a:tc>
                  <a:txBody>
                    <a:bodyPr/>
                    <a:lstStyle/>
                    <a:p>
                      <a:pPr algn="just" fontAlgn="t"/>
                      <a:r>
                        <a:rPr lang="en-IN" sz="2000">
                          <a:solidFill>
                            <a:srgbClr val="333333"/>
                          </a:solidFill>
                          <a:effectLst/>
                        </a:rPr>
                        <a:t>RangeValidator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evaluates the value of an input control to check the specified range. </a:t>
                      </a:r>
                      <a:r>
                        <a:rPr lang="en-US" sz="2000" dirty="0">
                          <a:solidFill>
                            <a:srgbClr val="00B050"/>
                          </a:solidFill>
                          <a:effectLst/>
                        </a:rPr>
                        <a:t>Sem 1-8, Age: 14-18</a:t>
                      </a:r>
                      <a:endParaRPr lang="en-US" sz="2000" dirty="0">
                        <a:solidFill>
                          <a:srgbClr val="00B050"/>
                        </a:solidFill>
                        <a:effectLst/>
                        <a:latin typeface="inter-regular"/>
                      </a:endParaRPr>
                    </a:p>
                  </a:txBody>
                  <a:tcPr marL="60915" marR="60915" marT="60915" marB="60915"/>
                </a:tc>
                <a:extLst>
                  <a:ext uri="{0D108BD9-81ED-4DB2-BD59-A6C34878D82A}">
                    <a16:rowId xmlns:a16="http://schemas.microsoft.com/office/drawing/2014/main" val="579937394"/>
                  </a:ext>
                </a:extLst>
              </a:tr>
              <a:tr h="761439">
                <a:tc>
                  <a:txBody>
                    <a:bodyPr/>
                    <a:lstStyle/>
                    <a:p>
                      <a:pPr algn="just" fontAlgn="t"/>
                      <a:r>
                        <a:rPr lang="en-IN" sz="2000">
                          <a:solidFill>
                            <a:srgbClr val="333333"/>
                          </a:solidFill>
                          <a:effectLst/>
                        </a:rPr>
                        <a:t>RegularExpressionValidator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evaluates the value of an input control to determine whether it matches a pattern defined by a regular expression. </a:t>
                      </a:r>
                      <a:r>
                        <a:rPr lang="en-US" sz="2000" dirty="0">
                          <a:solidFill>
                            <a:srgbClr val="00B050"/>
                          </a:solidFill>
                          <a:effectLst/>
                        </a:rPr>
                        <a:t>Email, passwords</a:t>
                      </a:r>
                      <a:endParaRPr lang="en-US" sz="2000" dirty="0">
                        <a:solidFill>
                          <a:srgbClr val="00B050"/>
                        </a:solidFill>
                        <a:effectLst/>
                        <a:latin typeface="inter-regular"/>
                      </a:endParaRPr>
                    </a:p>
                  </a:txBody>
                  <a:tcPr marL="60915" marR="60915" marT="60915" marB="60915"/>
                </a:tc>
                <a:extLst>
                  <a:ext uri="{0D108BD9-81ED-4DB2-BD59-A6C34878D82A}">
                    <a16:rowId xmlns:a16="http://schemas.microsoft.com/office/drawing/2014/main" val="113794200"/>
                  </a:ext>
                </a:extLst>
              </a:tr>
              <a:tr h="335033">
                <a:tc>
                  <a:txBody>
                    <a:bodyPr/>
                    <a:lstStyle/>
                    <a:p>
                      <a:pPr algn="just" fontAlgn="t"/>
                      <a:r>
                        <a:rPr lang="en-IN" sz="2000">
                          <a:solidFill>
                            <a:srgbClr val="333333"/>
                          </a:solidFill>
                          <a:effectLst/>
                        </a:rPr>
                        <a:t>RequiredFieldValidator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is used to make a control required. </a:t>
                      </a:r>
                      <a:r>
                        <a:rPr lang="en-US" sz="2000" dirty="0">
                          <a:solidFill>
                            <a:srgbClr val="00B050"/>
                          </a:solidFill>
                          <a:effectLst/>
                        </a:rPr>
                        <a:t>In Every control </a:t>
                      </a:r>
                      <a:r>
                        <a:rPr lang="en-US" sz="2000" dirty="0">
                          <a:solidFill>
                            <a:srgbClr val="FF0000"/>
                          </a:solidFill>
                          <a:effectLst/>
                        </a:rPr>
                        <a:t>* Required Field</a:t>
                      </a:r>
                      <a:endParaRPr lang="en-US" sz="2000" dirty="0">
                        <a:solidFill>
                          <a:srgbClr val="FF0000"/>
                        </a:solidFill>
                        <a:effectLst/>
                        <a:latin typeface="inter-regular"/>
                      </a:endParaRPr>
                    </a:p>
                  </a:txBody>
                  <a:tcPr marL="60915" marR="60915" marT="60915" marB="60915"/>
                </a:tc>
                <a:extLst>
                  <a:ext uri="{0D108BD9-81ED-4DB2-BD59-A6C34878D82A}">
                    <a16:rowId xmlns:a16="http://schemas.microsoft.com/office/drawing/2014/main" val="752788344"/>
                  </a:ext>
                </a:extLst>
              </a:tr>
              <a:tr h="548236">
                <a:tc>
                  <a:txBody>
                    <a:bodyPr/>
                    <a:lstStyle/>
                    <a:p>
                      <a:pPr algn="just" fontAlgn="t"/>
                      <a:r>
                        <a:rPr lang="en-IN" sz="2000">
                          <a:solidFill>
                            <a:srgbClr val="333333"/>
                          </a:solidFill>
                          <a:effectLst/>
                        </a:rPr>
                        <a:t>ValidationSummary</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displays a list of all validation errors on the Web page.</a:t>
                      </a:r>
                      <a:endParaRPr lang="en-US" sz="2000" dirty="0">
                        <a:solidFill>
                          <a:srgbClr val="333333"/>
                        </a:solidFill>
                        <a:effectLst/>
                        <a:latin typeface="inter-regular"/>
                      </a:endParaRPr>
                    </a:p>
                  </a:txBody>
                  <a:tcPr marL="60915" marR="60915" marT="60915" marB="60915"/>
                </a:tc>
                <a:extLst>
                  <a:ext uri="{0D108BD9-81ED-4DB2-BD59-A6C34878D82A}">
                    <a16:rowId xmlns:a16="http://schemas.microsoft.com/office/drawing/2014/main" val="677713419"/>
                  </a:ext>
                </a:extLst>
              </a:tr>
            </a:tbl>
          </a:graphicData>
        </a:graphic>
      </p:graphicFrame>
    </p:spTree>
    <p:extLst>
      <p:ext uri="{BB962C8B-B14F-4D97-AF65-F5344CB8AC3E}">
        <p14:creationId xmlns:p14="http://schemas.microsoft.com/office/powerpoint/2010/main" val="556773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294CEE1-C608-F887-CDA1-050958E6789A}"/>
              </a:ext>
            </a:extLst>
          </p:cNvPr>
          <p:cNvGraphicFramePr>
            <a:graphicFrameLocks noGrp="1"/>
          </p:cNvGraphicFramePr>
          <p:nvPr>
            <p:extLst>
              <p:ext uri="{D42A27DB-BD31-4B8C-83A1-F6EECF244321}">
                <p14:modId xmlns:p14="http://schemas.microsoft.com/office/powerpoint/2010/main" val="2683601210"/>
              </p:ext>
            </p:extLst>
          </p:nvPr>
        </p:nvGraphicFramePr>
        <p:xfrm>
          <a:off x="228600" y="152400"/>
          <a:ext cx="8686800" cy="5667942"/>
        </p:xfrm>
        <a:graphic>
          <a:graphicData uri="http://schemas.openxmlformats.org/drawingml/2006/table">
            <a:tbl>
              <a:tblPr/>
              <a:tblGrid>
                <a:gridCol w="2481943">
                  <a:extLst>
                    <a:ext uri="{9D8B030D-6E8A-4147-A177-3AD203B41FA5}">
                      <a16:colId xmlns:a16="http://schemas.microsoft.com/office/drawing/2014/main" val="282706706"/>
                    </a:ext>
                  </a:extLst>
                </a:gridCol>
                <a:gridCol w="6204857">
                  <a:extLst>
                    <a:ext uri="{9D8B030D-6E8A-4147-A177-3AD203B41FA5}">
                      <a16:colId xmlns:a16="http://schemas.microsoft.com/office/drawing/2014/main" val="1047990332"/>
                    </a:ext>
                  </a:extLst>
                </a:gridCol>
              </a:tblGrid>
              <a:tr h="205001">
                <a:tc>
                  <a:txBody>
                    <a:bodyPr/>
                    <a:lstStyle/>
                    <a:p>
                      <a:pPr algn="just"/>
                      <a:r>
                        <a:rPr lang="en-IN" sz="1800">
                          <a:solidFill>
                            <a:srgbClr val="FFFFFF"/>
                          </a:solidFill>
                          <a:effectLst/>
                        </a:rPr>
                        <a:t>Validation Control</a:t>
                      </a:r>
                      <a:endParaRPr lang="en-IN" sz="1800">
                        <a:effectLst/>
                      </a:endParaRP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0086DC"/>
                    </a:solidFill>
                  </a:tcPr>
                </a:tc>
                <a:tc>
                  <a:txBody>
                    <a:bodyPr/>
                    <a:lstStyle/>
                    <a:p>
                      <a:pPr algn="just"/>
                      <a:r>
                        <a:rPr lang="en-IN" sz="1800">
                          <a:solidFill>
                            <a:srgbClr val="FFFFFF"/>
                          </a:solidFill>
                          <a:effectLst/>
                        </a:rPr>
                        <a:t>Description</a:t>
                      </a:r>
                      <a:endParaRPr lang="en-IN" sz="1800">
                        <a:effectLst/>
                      </a:endParaRP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0086DC"/>
                    </a:solidFill>
                  </a:tcPr>
                </a:tc>
                <a:extLst>
                  <a:ext uri="{0D108BD9-81ED-4DB2-BD59-A6C34878D82A}">
                    <a16:rowId xmlns:a16="http://schemas.microsoft.com/office/drawing/2014/main" val="740794422"/>
                  </a:ext>
                </a:extLst>
              </a:tr>
              <a:tr h="779002">
                <a:tc>
                  <a:txBody>
                    <a:bodyPr/>
                    <a:lstStyle/>
                    <a:p>
                      <a:pPr algn="just"/>
                      <a:r>
                        <a:rPr lang="en-IN" sz="1800">
                          <a:effectLst/>
                        </a:rPr>
                        <a:t>RequiredFieldValidation</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Ensures that a field is not left empty or blank. It can be used for </a:t>
                      </a:r>
                      <a:r>
                        <a:rPr lang="en-US" sz="1800" dirty="0">
                          <a:solidFill>
                            <a:srgbClr val="00B050"/>
                          </a:solidFill>
                          <a:effectLst/>
                        </a:rPr>
                        <a:t>textboxes, dropdown lists, checkboxes</a:t>
                      </a:r>
                      <a:r>
                        <a:rPr lang="en-US" sz="1800" dirty="0">
                          <a:effectLst/>
                        </a:rPr>
                        <a:t>, and other input controls.</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9994884"/>
                  </a:ext>
                </a:extLst>
              </a:tr>
              <a:tr h="922503">
                <a:tc>
                  <a:txBody>
                    <a:bodyPr/>
                    <a:lstStyle/>
                    <a:p>
                      <a:pPr algn="just"/>
                      <a:r>
                        <a:rPr lang="en-IN" sz="1800">
                          <a:effectLst/>
                        </a:rPr>
                        <a:t>CompareValidator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compares the value of one input control to another. It can </a:t>
                      </a:r>
                      <a:r>
                        <a:rPr lang="en-US" sz="1800" dirty="0">
                          <a:solidFill>
                            <a:srgbClr val="00B050"/>
                          </a:solidFill>
                          <a:effectLst/>
                        </a:rPr>
                        <a:t>validate passwords, confirm email addresses, and other scenarios where two values must match.</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566831657"/>
                  </a:ext>
                </a:extLst>
              </a:tr>
              <a:tr h="779002">
                <a:tc>
                  <a:txBody>
                    <a:bodyPr/>
                    <a:lstStyle/>
                    <a:p>
                      <a:pPr algn="just"/>
                      <a:r>
                        <a:rPr lang="en-IN" sz="1800">
                          <a:effectLst/>
                        </a:rPr>
                        <a:t>RangeValidator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checks if a value falls within a specific range. For example, it can be used to </a:t>
                      </a:r>
                      <a:r>
                        <a:rPr lang="en-US" sz="1800" dirty="0">
                          <a:solidFill>
                            <a:srgbClr val="00B050"/>
                          </a:solidFill>
                          <a:effectLst/>
                        </a:rPr>
                        <a:t>validate a user's age, income, or date of birth.</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164542124"/>
                  </a:ext>
                </a:extLst>
              </a:tr>
              <a:tr h="922503">
                <a:tc>
                  <a:txBody>
                    <a:bodyPr/>
                    <a:lstStyle/>
                    <a:p>
                      <a:pPr algn="just"/>
                      <a:r>
                        <a:rPr lang="en-IN" sz="1800">
                          <a:effectLst/>
                        </a:rPr>
                        <a:t>RegularExpressionValidator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checks if a value matches a specified regular expression pattern. For example, it can </a:t>
                      </a:r>
                      <a:r>
                        <a:rPr lang="en-US" sz="1800" dirty="0">
                          <a:solidFill>
                            <a:srgbClr val="00B050"/>
                          </a:solidFill>
                          <a:effectLst/>
                        </a:rPr>
                        <a:t>validate email addresses, phone numbers, zip codes</a:t>
                      </a:r>
                      <a:r>
                        <a:rPr lang="en-US" sz="1800" dirty="0">
                          <a:effectLst/>
                        </a:rPr>
                        <a:t>, and other input types.</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60686734"/>
                  </a:ext>
                </a:extLst>
              </a:tr>
              <a:tr h="635502">
                <a:tc>
                  <a:txBody>
                    <a:bodyPr/>
                    <a:lstStyle/>
                    <a:p>
                      <a:pPr algn="just"/>
                      <a:r>
                        <a:rPr lang="en-IN" sz="1800">
                          <a:effectLst/>
                        </a:rPr>
                        <a:t>CustomValidator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allows developers to define their validation logic. It usually depends on the </a:t>
                      </a:r>
                      <a:r>
                        <a:rPr lang="en-US" sz="1800" dirty="0">
                          <a:solidFill>
                            <a:srgbClr val="00B050"/>
                          </a:solidFill>
                          <a:effectLst/>
                        </a:rPr>
                        <a:t>business rules. </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05109596"/>
                  </a:ext>
                </a:extLst>
              </a:tr>
              <a:tr h="492001">
                <a:tc>
                  <a:txBody>
                    <a:bodyPr/>
                    <a:lstStyle/>
                    <a:p>
                      <a:pPr algn="just"/>
                      <a:r>
                        <a:rPr lang="en-IN" sz="1800">
                          <a:effectLst/>
                        </a:rPr>
                        <a:t>ValidationSummary</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displays a report of </a:t>
                      </a:r>
                      <a:r>
                        <a:rPr lang="en-US" sz="1800" dirty="0">
                          <a:solidFill>
                            <a:srgbClr val="00B050"/>
                          </a:solidFill>
                          <a:effectLst/>
                        </a:rPr>
                        <a:t>all validation errors </a:t>
                      </a:r>
                      <a:r>
                        <a:rPr lang="en-US" sz="1800" dirty="0">
                          <a:effectLst/>
                        </a:rPr>
                        <a:t>that occurred on a Web page.</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505625666"/>
                  </a:ext>
                </a:extLst>
              </a:tr>
            </a:tbl>
          </a:graphicData>
        </a:graphic>
      </p:graphicFrame>
      <p:sp>
        <p:nvSpPr>
          <p:cNvPr id="4" name="TextBox 3">
            <a:extLst>
              <a:ext uri="{FF2B5EF4-FFF2-40B4-BE49-F238E27FC236}">
                <a16:creationId xmlns:a16="http://schemas.microsoft.com/office/drawing/2014/main" id="{AAE11DCA-583A-84F0-0ACB-9D1A89584414}"/>
              </a:ext>
            </a:extLst>
          </p:cNvPr>
          <p:cNvSpPr txBox="1"/>
          <p:nvPr/>
        </p:nvSpPr>
        <p:spPr>
          <a:xfrm>
            <a:off x="1143000" y="6019800"/>
            <a:ext cx="7315200" cy="307777"/>
          </a:xfrm>
          <a:prstGeom prst="rect">
            <a:avLst/>
          </a:prstGeom>
          <a:noFill/>
        </p:spPr>
        <p:txBody>
          <a:bodyPr wrap="square">
            <a:spAutoFit/>
          </a:bodyPr>
          <a:lstStyle/>
          <a:p>
            <a:r>
              <a:rPr lang="en-IN" dirty="0"/>
              <a:t>https://www.c-sharpcorner.com/UploadFile/puranindia/validation-controls-in-Asp-Net/</a:t>
            </a:r>
          </a:p>
        </p:txBody>
      </p:sp>
    </p:spTree>
    <p:extLst>
      <p:ext uri="{BB962C8B-B14F-4D97-AF65-F5344CB8AC3E}">
        <p14:creationId xmlns:p14="http://schemas.microsoft.com/office/powerpoint/2010/main" val="3807281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6" name="TextBox 5">
            <a:extLst>
              <a:ext uri="{FF2B5EF4-FFF2-40B4-BE49-F238E27FC236}">
                <a16:creationId xmlns:a16="http://schemas.microsoft.com/office/drawing/2014/main" id="{E049E3E5-B27A-A9CA-AC62-C2F21DD42B27}"/>
              </a:ext>
            </a:extLst>
          </p:cNvPr>
          <p:cNvSpPr txBox="1"/>
          <p:nvPr/>
        </p:nvSpPr>
        <p:spPr>
          <a:xfrm>
            <a:off x="228600" y="609600"/>
            <a:ext cx="8686800" cy="4524315"/>
          </a:xfrm>
          <a:prstGeom prst="rect">
            <a:avLst/>
          </a:prstGeom>
          <a:noFill/>
        </p:spPr>
        <p:txBody>
          <a:bodyPr wrap="square">
            <a:spAutoFit/>
          </a:bodyPr>
          <a:lstStyle/>
          <a:p>
            <a:r>
              <a:rPr lang="en-IN" sz="2400" b="1" dirty="0">
                <a:solidFill>
                  <a:srgbClr val="00B050"/>
                </a:solidFill>
              </a:rPr>
              <a:t>1. </a:t>
            </a:r>
            <a:r>
              <a:rPr lang="en-IN" sz="2400" b="1" dirty="0" err="1">
                <a:solidFill>
                  <a:srgbClr val="00B050"/>
                </a:solidFill>
              </a:rPr>
              <a:t>RequiredFieldValidator</a:t>
            </a:r>
            <a:endParaRPr lang="en-IN" sz="2400" b="1" dirty="0">
              <a:solidFill>
                <a:srgbClr val="00B050"/>
              </a:solidFill>
            </a:endParaRPr>
          </a:p>
          <a:p>
            <a:pPr algn="just"/>
            <a:r>
              <a:rPr lang="en-IN" sz="2400" dirty="0"/>
              <a:t>Indicates the input Control is not empty when the form is submitted.</a:t>
            </a:r>
          </a:p>
          <a:p>
            <a:endParaRPr lang="en-IN" sz="2400" dirty="0"/>
          </a:p>
          <a:p>
            <a:r>
              <a:rPr lang="en-IN" sz="2400" dirty="0"/>
              <a:t>Syntax</a:t>
            </a:r>
          </a:p>
          <a:p>
            <a:endParaRPr lang="en-IN" sz="2400" dirty="0"/>
          </a:p>
          <a:p>
            <a:r>
              <a:rPr lang="en-IN" sz="2400" b="1" dirty="0">
                <a:solidFill>
                  <a:srgbClr val="0070C0"/>
                </a:solidFill>
              </a:rPr>
              <a:t>&lt;</a:t>
            </a:r>
            <a:r>
              <a:rPr lang="en-IN" sz="2400" b="1" dirty="0" err="1">
                <a:solidFill>
                  <a:srgbClr val="0070C0"/>
                </a:solidFill>
              </a:rPr>
              <a:t>asp:RequiredFieldValidator</a:t>
            </a:r>
            <a:r>
              <a:rPr lang="en-IN" sz="2400" b="1" dirty="0">
                <a:solidFill>
                  <a:srgbClr val="0070C0"/>
                </a:solidFill>
              </a:rPr>
              <a:t> ID="</a:t>
            </a:r>
            <a:r>
              <a:rPr lang="en-IN" sz="2400" b="1" dirty="0" err="1">
                <a:solidFill>
                  <a:srgbClr val="0070C0"/>
                </a:solidFill>
              </a:rPr>
              <a:t>someUniqueId</a:t>
            </a:r>
            <a:r>
              <a:rPr lang="en-IN" sz="2400" b="1" dirty="0">
                <a:solidFill>
                  <a:srgbClr val="0070C0"/>
                </a:solidFill>
              </a:rPr>
              <a:t>"</a:t>
            </a:r>
          </a:p>
          <a:p>
            <a:r>
              <a:rPr lang="en-IN" sz="2400" b="1" dirty="0" err="1">
                <a:solidFill>
                  <a:srgbClr val="0070C0"/>
                </a:solidFill>
              </a:rPr>
              <a:t>runat</a:t>
            </a:r>
            <a:r>
              <a:rPr lang="en-IN" sz="2400" b="1" dirty="0">
                <a:solidFill>
                  <a:srgbClr val="0070C0"/>
                </a:solidFill>
              </a:rPr>
              <a:t>="server" </a:t>
            </a:r>
            <a:r>
              <a:rPr lang="en-IN" sz="2400" b="1" dirty="0" err="1">
                <a:solidFill>
                  <a:srgbClr val="0070C0"/>
                </a:solidFill>
              </a:rPr>
              <a:t>ControlToValidate</a:t>
            </a:r>
            <a:r>
              <a:rPr lang="en-IN" sz="2400" b="1" dirty="0">
                <a:solidFill>
                  <a:srgbClr val="0070C0"/>
                </a:solidFill>
              </a:rPr>
              <a:t> ="</a:t>
            </a:r>
            <a:r>
              <a:rPr lang="en-IN" sz="2400" b="1" dirty="0" err="1">
                <a:solidFill>
                  <a:srgbClr val="0070C0"/>
                </a:solidFill>
              </a:rPr>
              <a:t>someUniqueControlId</a:t>
            </a:r>
            <a:r>
              <a:rPr lang="en-IN" sz="2400" b="1" dirty="0">
                <a:solidFill>
                  <a:srgbClr val="0070C0"/>
                </a:solidFill>
              </a:rPr>
              <a:t>"</a:t>
            </a:r>
          </a:p>
          <a:p>
            <a:r>
              <a:rPr lang="en-IN" sz="2400" b="1" dirty="0" err="1">
                <a:solidFill>
                  <a:srgbClr val="0070C0"/>
                </a:solidFill>
              </a:rPr>
              <a:t>ErrorMessage</a:t>
            </a:r>
            <a:r>
              <a:rPr lang="en-IN" sz="2400" b="1" dirty="0">
                <a:solidFill>
                  <a:srgbClr val="0070C0"/>
                </a:solidFill>
              </a:rPr>
              <a:t>="</a:t>
            </a:r>
            <a:r>
              <a:rPr lang="en-IN" sz="2400" b="1" dirty="0" err="1">
                <a:solidFill>
                  <a:srgbClr val="0070C0"/>
                </a:solidFill>
              </a:rPr>
              <a:t>ErrorToDisplayOnValidationFailure</a:t>
            </a:r>
            <a:r>
              <a:rPr lang="en-IN" sz="2400" b="1" dirty="0">
                <a:solidFill>
                  <a:srgbClr val="0070C0"/>
                </a:solidFill>
              </a:rPr>
              <a:t>"</a:t>
            </a:r>
          </a:p>
          <a:p>
            <a:r>
              <a:rPr lang="en-IN" sz="2400" b="1" dirty="0" err="1">
                <a:solidFill>
                  <a:srgbClr val="0070C0"/>
                </a:solidFill>
              </a:rPr>
              <a:t>InitialValue</a:t>
            </a:r>
            <a:r>
              <a:rPr lang="en-IN" sz="2400" b="1" dirty="0">
                <a:solidFill>
                  <a:srgbClr val="0070C0"/>
                </a:solidFill>
              </a:rPr>
              <a:t>="</a:t>
            </a:r>
            <a:r>
              <a:rPr lang="en-IN" sz="2400" b="1" dirty="0" err="1">
                <a:solidFill>
                  <a:srgbClr val="0070C0"/>
                </a:solidFill>
              </a:rPr>
              <a:t>aPlaceholderValue</a:t>
            </a:r>
            <a:r>
              <a:rPr lang="en-IN" sz="2400" b="1" dirty="0">
                <a:solidFill>
                  <a:srgbClr val="0070C0"/>
                </a:solidFill>
              </a:rPr>
              <a:t>"&gt;</a:t>
            </a:r>
          </a:p>
          <a:p>
            <a:r>
              <a:rPr lang="en-IN" sz="2400" b="1" dirty="0">
                <a:solidFill>
                  <a:srgbClr val="0070C0"/>
                </a:solidFill>
              </a:rPr>
              <a:t>&lt;/</a:t>
            </a:r>
            <a:r>
              <a:rPr lang="en-IN" sz="2400" b="1" dirty="0" err="1">
                <a:solidFill>
                  <a:srgbClr val="0070C0"/>
                </a:solidFill>
              </a:rPr>
              <a:t>asp:RequiredFieldValidator</a:t>
            </a:r>
            <a:r>
              <a:rPr lang="en-IN" sz="2400" b="1" dirty="0">
                <a:solidFill>
                  <a:srgbClr val="0070C0"/>
                </a:solidFill>
              </a:rPr>
              <a:t>&gt;</a:t>
            </a:r>
          </a:p>
        </p:txBody>
      </p:sp>
      <p:sp>
        <p:nvSpPr>
          <p:cNvPr id="7" name="TextBox 6">
            <a:extLst>
              <a:ext uri="{FF2B5EF4-FFF2-40B4-BE49-F238E27FC236}">
                <a16:creationId xmlns:a16="http://schemas.microsoft.com/office/drawing/2014/main" id="{CC4E4023-29BE-6604-275E-510CA8C97826}"/>
              </a:ext>
            </a:extLst>
          </p:cNvPr>
          <p:cNvSpPr txBox="1"/>
          <p:nvPr/>
        </p:nvSpPr>
        <p:spPr>
          <a:xfrm>
            <a:off x="914400" y="1828800"/>
            <a:ext cx="7467600" cy="400110"/>
          </a:xfrm>
          <a:prstGeom prst="rect">
            <a:avLst/>
          </a:prstGeom>
          <a:noFill/>
        </p:spPr>
        <p:txBody>
          <a:bodyPr wrap="square" rtlCol="0">
            <a:spAutoFit/>
          </a:bodyPr>
          <a:lstStyle/>
          <a:p>
            <a:r>
              <a:rPr lang="en-US" sz="2000" b="1" dirty="0" err="1">
                <a:solidFill>
                  <a:srgbClr val="F40CC2"/>
                </a:solidFill>
              </a:rPr>
              <a:t>ControlToValidate</a:t>
            </a:r>
            <a:r>
              <a:rPr lang="en-US" sz="2000" b="1" dirty="0">
                <a:solidFill>
                  <a:srgbClr val="F40CC2"/>
                </a:solidFill>
              </a:rPr>
              <a:t>= id of control we want to monitor/validate</a:t>
            </a:r>
            <a:endParaRPr lang="en-IN" sz="2000" b="1" dirty="0">
              <a:solidFill>
                <a:srgbClr val="F40CC2"/>
              </a:solidFill>
            </a:endParaRPr>
          </a:p>
        </p:txBody>
      </p:sp>
      <p:sp>
        <p:nvSpPr>
          <p:cNvPr id="8" name="TextBox 7">
            <a:extLst>
              <a:ext uri="{FF2B5EF4-FFF2-40B4-BE49-F238E27FC236}">
                <a16:creationId xmlns:a16="http://schemas.microsoft.com/office/drawing/2014/main" id="{C7665290-FFDC-4174-1FFA-8825E91EAC44}"/>
              </a:ext>
            </a:extLst>
          </p:cNvPr>
          <p:cNvSpPr txBox="1"/>
          <p:nvPr/>
        </p:nvSpPr>
        <p:spPr>
          <a:xfrm>
            <a:off x="381000" y="5410200"/>
            <a:ext cx="8763000" cy="707886"/>
          </a:xfrm>
          <a:prstGeom prst="rect">
            <a:avLst/>
          </a:prstGeom>
          <a:noFill/>
        </p:spPr>
        <p:txBody>
          <a:bodyPr wrap="square" rtlCol="0">
            <a:spAutoFit/>
          </a:bodyPr>
          <a:lstStyle/>
          <a:p>
            <a:r>
              <a:rPr lang="en-US" sz="2000" b="1" dirty="0">
                <a:solidFill>
                  <a:srgbClr val="C00000"/>
                </a:solidFill>
              </a:rPr>
              <a:t>NOTE: </a:t>
            </a:r>
            <a:r>
              <a:rPr lang="en-US" sz="2000" b="1" dirty="0">
                <a:solidFill>
                  <a:srgbClr val="7030A0"/>
                </a:solidFill>
              </a:rPr>
              <a:t>In </a:t>
            </a:r>
            <a:r>
              <a:rPr lang="en-US" sz="2000" b="1" dirty="0" err="1">
                <a:solidFill>
                  <a:srgbClr val="7030A0"/>
                </a:solidFill>
              </a:rPr>
              <a:t>DropDown</a:t>
            </a:r>
            <a:r>
              <a:rPr lang="en-US" sz="2000" b="1" dirty="0">
                <a:solidFill>
                  <a:srgbClr val="7030A0"/>
                </a:solidFill>
              </a:rPr>
              <a:t> List, </a:t>
            </a:r>
            <a:r>
              <a:rPr lang="en-US" sz="2000" b="1" dirty="0" err="1">
                <a:solidFill>
                  <a:srgbClr val="7030A0"/>
                </a:solidFill>
              </a:rPr>
              <a:t>InitialValue</a:t>
            </a:r>
            <a:r>
              <a:rPr lang="en-US" sz="2000" b="1" dirty="0">
                <a:solidFill>
                  <a:srgbClr val="7030A0"/>
                </a:solidFill>
              </a:rPr>
              <a:t> attribute should be written before </a:t>
            </a:r>
            <a:r>
              <a:rPr lang="en-US" sz="2000" b="1" dirty="0" err="1">
                <a:solidFill>
                  <a:srgbClr val="7030A0"/>
                </a:solidFill>
              </a:rPr>
              <a:t>ErrorMessage</a:t>
            </a:r>
            <a:r>
              <a:rPr lang="en-US" sz="2000" b="1" dirty="0">
                <a:solidFill>
                  <a:srgbClr val="7030A0"/>
                </a:solidFill>
              </a:rPr>
              <a:t> attribute</a:t>
            </a:r>
            <a:endParaRPr lang="en-IN" sz="2000" b="1" dirty="0">
              <a:solidFill>
                <a:srgbClr val="7030A0"/>
              </a:solidFill>
            </a:endParaRPr>
          </a:p>
        </p:txBody>
      </p:sp>
    </p:spTree>
    <p:extLst>
      <p:ext uri="{BB962C8B-B14F-4D97-AF65-F5344CB8AC3E}">
        <p14:creationId xmlns:p14="http://schemas.microsoft.com/office/powerpoint/2010/main" val="1962578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686800" cy="5262979"/>
          </a:xfrm>
          <a:prstGeom prst="rect">
            <a:avLst/>
          </a:prstGeom>
          <a:noFill/>
        </p:spPr>
        <p:txBody>
          <a:bodyPr wrap="square">
            <a:spAutoFit/>
          </a:bodyPr>
          <a:lstStyle/>
          <a:p>
            <a:r>
              <a:rPr lang="en-IN" sz="2400" b="1" dirty="0">
                <a:solidFill>
                  <a:srgbClr val="00B050"/>
                </a:solidFill>
              </a:rPr>
              <a:t>2. </a:t>
            </a:r>
            <a:r>
              <a:rPr lang="en-IN" sz="2400" b="1" dirty="0" err="1">
                <a:solidFill>
                  <a:srgbClr val="00B050"/>
                </a:solidFill>
              </a:rPr>
              <a:t>RangeValidator</a:t>
            </a:r>
            <a:endParaRPr lang="en-IN" sz="2400" b="1" dirty="0">
              <a:solidFill>
                <a:srgbClr val="00B050"/>
              </a:solidFill>
            </a:endParaRPr>
          </a:p>
          <a:p>
            <a:endParaRPr lang="en-IN" sz="2400" dirty="0"/>
          </a:p>
          <a:p>
            <a:r>
              <a:rPr lang="en-IN" sz="2400" dirty="0"/>
              <a:t>The </a:t>
            </a:r>
            <a:r>
              <a:rPr lang="en-IN" sz="2400" dirty="0" err="1"/>
              <a:t>Rangevalidator</a:t>
            </a:r>
            <a:r>
              <a:rPr lang="en-IN" sz="2400" dirty="0"/>
              <a:t> control  verifies that the input value falls within a given range of number, date or string.</a:t>
            </a:r>
          </a:p>
          <a:p>
            <a:endParaRPr lang="en-IN" sz="2400" dirty="0"/>
          </a:p>
          <a:p>
            <a:r>
              <a:rPr lang="en-IN" sz="2400" dirty="0"/>
              <a:t>Syntax</a:t>
            </a:r>
          </a:p>
          <a:p>
            <a:endParaRPr lang="en-IN" sz="2400" dirty="0"/>
          </a:p>
          <a:p>
            <a:r>
              <a:rPr lang="en-IN" sz="2400" b="1" dirty="0">
                <a:solidFill>
                  <a:srgbClr val="0070C0"/>
                </a:solidFill>
              </a:rPr>
              <a:t>&lt;</a:t>
            </a:r>
            <a:r>
              <a:rPr lang="en-IN" sz="2400" b="1" dirty="0" err="1">
                <a:solidFill>
                  <a:srgbClr val="0070C0"/>
                </a:solidFill>
              </a:rPr>
              <a:t>asp:RangeValidator</a:t>
            </a:r>
            <a:r>
              <a:rPr lang="en-IN" sz="2400" b="1" dirty="0">
                <a:solidFill>
                  <a:srgbClr val="0070C0"/>
                </a:solidFill>
              </a:rPr>
              <a:t> ID="some unique id"</a:t>
            </a:r>
          </a:p>
          <a:p>
            <a:r>
              <a:rPr lang="en-IN" sz="2400" b="1" dirty="0" err="1">
                <a:solidFill>
                  <a:srgbClr val="0070C0"/>
                </a:solidFill>
              </a:rPr>
              <a:t>runat</a:t>
            </a:r>
            <a:r>
              <a:rPr lang="en-IN" sz="2400" b="1" dirty="0">
                <a:solidFill>
                  <a:srgbClr val="0070C0"/>
                </a:solidFill>
              </a:rPr>
              <a:t>="server" </a:t>
            </a:r>
            <a:r>
              <a:rPr lang="en-IN" sz="2400" b="1" dirty="0" err="1">
                <a:solidFill>
                  <a:srgbClr val="0070C0"/>
                </a:solidFill>
              </a:rPr>
              <a:t>ControlToValidate</a:t>
            </a:r>
            <a:r>
              <a:rPr lang="en-IN" sz="2400" b="1" dirty="0">
                <a:solidFill>
                  <a:srgbClr val="0070C0"/>
                </a:solidFill>
              </a:rPr>
              <a:t> ="</a:t>
            </a:r>
            <a:r>
              <a:rPr lang="en-IN" sz="2400" b="1" dirty="0" err="1">
                <a:solidFill>
                  <a:srgbClr val="0070C0"/>
                </a:solidFill>
              </a:rPr>
              <a:t>someUniqueControlId</a:t>
            </a:r>
            <a:r>
              <a:rPr lang="en-IN" sz="2400" b="1" dirty="0">
                <a:solidFill>
                  <a:srgbClr val="0070C0"/>
                </a:solidFill>
              </a:rPr>
              <a:t>"</a:t>
            </a:r>
          </a:p>
          <a:p>
            <a:r>
              <a:rPr lang="en-IN" sz="2400" b="1" dirty="0" err="1">
                <a:solidFill>
                  <a:srgbClr val="0070C0"/>
                </a:solidFill>
              </a:rPr>
              <a:t>ErrorMessage</a:t>
            </a:r>
            <a:r>
              <a:rPr lang="en-IN" sz="2400" b="1" dirty="0">
                <a:solidFill>
                  <a:srgbClr val="0070C0"/>
                </a:solidFill>
              </a:rPr>
              <a:t>="</a:t>
            </a:r>
            <a:r>
              <a:rPr lang="en-IN" sz="2400" b="1" dirty="0" err="1">
                <a:solidFill>
                  <a:srgbClr val="0070C0"/>
                </a:solidFill>
              </a:rPr>
              <a:t>ErrorToDisplayOnValidationFailure</a:t>
            </a:r>
            <a:r>
              <a:rPr lang="en-IN" sz="2400" b="1" dirty="0">
                <a:solidFill>
                  <a:srgbClr val="0070C0"/>
                </a:solidFill>
              </a:rPr>
              <a:t>"</a:t>
            </a:r>
          </a:p>
          <a:p>
            <a:r>
              <a:rPr lang="en-IN" sz="2400" b="1" dirty="0">
                <a:solidFill>
                  <a:srgbClr val="FFC000"/>
                </a:solidFill>
              </a:rPr>
              <a:t>Type="Integer" </a:t>
            </a:r>
            <a:r>
              <a:rPr lang="en-IN" sz="2400" b="1" dirty="0" err="1">
                <a:solidFill>
                  <a:srgbClr val="FFC000"/>
                </a:solidFill>
              </a:rPr>
              <a:t>MinimumValue</a:t>
            </a:r>
            <a:r>
              <a:rPr lang="en-IN" sz="2400" b="1" dirty="0">
                <a:solidFill>
                  <a:srgbClr val="FFC000"/>
                </a:solidFill>
              </a:rPr>
              <a:t>=”0” </a:t>
            </a:r>
            <a:r>
              <a:rPr lang="en-IN" sz="2400" b="1" dirty="0" err="1">
                <a:solidFill>
                  <a:srgbClr val="FFC000"/>
                </a:solidFill>
              </a:rPr>
              <a:t>MaximumValue</a:t>
            </a:r>
            <a:r>
              <a:rPr lang="en-IN" sz="2400" b="1" dirty="0">
                <a:solidFill>
                  <a:srgbClr val="FFC000"/>
                </a:solidFill>
              </a:rPr>
              <a:t>=”100”&gt;</a:t>
            </a:r>
          </a:p>
          <a:p>
            <a:r>
              <a:rPr lang="en-IN" sz="2400" b="1" dirty="0">
                <a:solidFill>
                  <a:srgbClr val="0070C0"/>
                </a:solidFill>
              </a:rPr>
              <a:t>&lt;/</a:t>
            </a:r>
            <a:r>
              <a:rPr lang="en-IN" sz="2400" b="1" dirty="0" err="1">
                <a:solidFill>
                  <a:srgbClr val="0070C0"/>
                </a:solidFill>
              </a:rPr>
              <a:t>asp:RangeValidator</a:t>
            </a:r>
            <a:r>
              <a:rPr lang="en-IN" sz="2400" b="1" dirty="0">
                <a:solidFill>
                  <a:srgbClr val="0070C0"/>
                </a:solidFill>
              </a:rPr>
              <a:t>&gt;</a:t>
            </a:r>
          </a:p>
        </p:txBody>
      </p:sp>
    </p:spTree>
    <p:extLst>
      <p:ext uri="{BB962C8B-B14F-4D97-AF65-F5344CB8AC3E}">
        <p14:creationId xmlns:p14="http://schemas.microsoft.com/office/powerpoint/2010/main" val="1201929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686800" cy="5262979"/>
          </a:xfrm>
          <a:prstGeom prst="rect">
            <a:avLst/>
          </a:prstGeom>
          <a:noFill/>
        </p:spPr>
        <p:txBody>
          <a:bodyPr wrap="square">
            <a:spAutoFit/>
          </a:bodyPr>
          <a:lstStyle/>
          <a:p>
            <a:r>
              <a:rPr lang="en-IN" sz="2400" b="1" dirty="0">
                <a:solidFill>
                  <a:srgbClr val="00B050"/>
                </a:solidFill>
              </a:rPr>
              <a:t>3. </a:t>
            </a:r>
            <a:r>
              <a:rPr lang="en-IN" sz="2400" b="1" dirty="0" err="1">
                <a:solidFill>
                  <a:srgbClr val="00B050"/>
                </a:solidFill>
              </a:rPr>
              <a:t>RegularExpressionValidator</a:t>
            </a:r>
            <a:endParaRPr lang="en-IN" sz="2400" b="1" dirty="0">
              <a:solidFill>
                <a:srgbClr val="00B050"/>
              </a:solidFill>
            </a:endParaRPr>
          </a:p>
          <a:p>
            <a:endParaRPr lang="en-IN" sz="2400" b="1" dirty="0">
              <a:solidFill>
                <a:srgbClr val="00B050"/>
              </a:solidFill>
            </a:endParaRPr>
          </a:p>
          <a:p>
            <a:pPr algn="just"/>
            <a:r>
              <a:rPr lang="en-IN" sz="2400" b="1" dirty="0">
                <a:solidFill>
                  <a:schemeClr val="tx1"/>
                </a:solidFill>
              </a:rPr>
              <a:t>The </a:t>
            </a:r>
            <a:r>
              <a:rPr lang="en-IN" sz="2400" b="1" dirty="0" err="1">
                <a:solidFill>
                  <a:schemeClr val="tx1"/>
                </a:solidFill>
              </a:rPr>
              <a:t>RegularExpressionValidator</a:t>
            </a:r>
            <a:r>
              <a:rPr lang="en-IN" sz="2400" b="1" dirty="0">
                <a:solidFill>
                  <a:schemeClr val="tx1"/>
                </a:solidFill>
              </a:rPr>
              <a:t> control validates the input text of a control that matches a pattern defined by a </a:t>
            </a:r>
            <a:r>
              <a:rPr lang="en-IN" sz="2400" b="1" dirty="0" err="1">
                <a:solidFill>
                  <a:schemeClr val="tx1"/>
                </a:solidFill>
              </a:rPr>
              <a:t>RegularExpression</a:t>
            </a:r>
            <a:r>
              <a:rPr lang="en-IN" sz="2400" b="1" dirty="0">
                <a:solidFill>
                  <a:schemeClr val="tx1"/>
                </a:solidFill>
              </a:rPr>
              <a:t>.</a:t>
            </a:r>
          </a:p>
          <a:p>
            <a:endParaRPr lang="en-IN" sz="2400" b="1" dirty="0">
              <a:solidFill>
                <a:srgbClr val="00B050"/>
              </a:solidFill>
            </a:endParaRPr>
          </a:p>
          <a:p>
            <a:r>
              <a:rPr lang="en-IN" sz="2400" b="1" dirty="0">
                <a:solidFill>
                  <a:srgbClr val="00B050"/>
                </a:solidFill>
              </a:rPr>
              <a:t>Syntax</a:t>
            </a:r>
          </a:p>
          <a:p>
            <a:endParaRPr lang="en-IN" sz="2400" b="1" dirty="0">
              <a:solidFill>
                <a:srgbClr val="00B050"/>
              </a:solidFill>
            </a:endParaRPr>
          </a:p>
          <a:p>
            <a:r>
              <a:rPr lang="en-IN" sz="2400" b="1" dirty="0">
                <a:solidFill>
                  <a:srgbClr val="0070C0"/>
                </a:solidFill>
              </a:rPr>
              <a:t>&lt;</a:t>
            </a:r>
            <a:r>
              <a:rPr lang="en-IN" sz="2400" b="1" dirty="0" err="1">
                <a:solidFill>
                  <a:srgbClr val="0070C0"/>
                </a:solidFill>
              </a:rPr>
              <a:t>asp:RegularExpressionValidator</a:t>
            </a:r>
            <a:r>
              <a:rPr lang="en-IN" sz="2400" b="1" dirty="0">
                <a:solidFill>
                  <a:srgbClr val="0070C0"/>
                </a:solidFill>
              </a:rPr>
              <a:t> ID="</a:t>
            </a:r>
            <a:r>
              <a:rPr lang="en-IN" sz="2400" b="1" dirty="0" err="1">
                <a:solidFill>
                  <a:srgbClr val="0070C0"/>
                </a:solidFill>
              </a:rPr>
              <a:t>someUniqueId</a:t>
            </a:r>
            <a:r>
              <a:rPr lang="en-IN" sz="2400" b="1" dirty="0">
                <a:solidFill>
                  <a:srgbClr val="0070C0"/>
                </a:solidFill>
              </a:rPr>
              <a:t>"</a:t>
            </a:r>
          </a:p>
          <a:p>
            <a:r>
              <a:rPr lang="en-IN" sz="2400" b="1" dirty="0" err="1">
                <a:solidFill>
                  <a:srgbClr val="0070C0"/>
                </a:solidFill>
              </a:rPr>
              <a:t>runat</a:t>
            </a:r>
            <a:r>
              <a:rPr lang="en-IN" sz="2400" b="1" dirty="0">
                <a:solidFill>
                  <a:srgbClr val="0070C0"/>
                </a:solidFill>
              </a:rPr>
              <a:t>="server" </a:t>
            </a:r>
            <a:r>
              <a:rPr lang="en-IN" sz="2400" b="1" dirty="0" err="1">
                <a:solidFill>
                  <a:srgbClr val="0070C0"/>
                </a:solidFill>
              </a:rPr>
              <a:t>ControlToValidate</a:t>
            </a:r>
            <a:r>
              <a:rPr lang="en-IN" sz="2400" b="1" dirty="0">
                <a:solidFill>
                  <a:srgbClr val="0070C0"/>
                </a:solidFill>
              </a:rPr>
              <a:t> ="</a:t>
            </a:r>
            <a:r>
              <a:rPr lang="en-IN" sz="2400" b="1" dirty="0" err="1">
                <a:solidFill>
                  <a:srgbClr val="0070C0"/>
                </a:solidFill>
              </a:rPr>
              <a:t>someUniqueControlId</a:t>
            </a:r>
            <a:r>
              <a:rPr lang="en-IN" sz="2400" b="1" dirty="0">
                <a:solidFill>
                  <a:srgbClr val="0070C0"/>
                </a:solidFill>
              </a:rPr>
              <a:t>"</a:t>
            </a:r>
          </a:p>
          <a:p>
            <a:r>
              <a:rPr lang="en-IN" sz="2400" b="1" dirty="0" err="1">
                <a:solidFill>
                  <a:srgbClr val="0070C0"/>
                </a:solidFill>
              </a:rPr>
              <a:t>ErrorMessage</a:t>
            </a:r>
            <a:r>
              <a:rPr lang="en-IN" sz="2400" b="1" dirty="0">
                <a:solidFill>
                  <a:srgbClr val="0070C0"/>
                </a:solidFill>
              </a:rPr>
              <a:t>="</a:t>
            </a:r>
            <a:r>
              <a:rPr lang="en-IN" sz="2400" b="1" dirty="0" err="1">
                <a:solidFill>
                  <a:srgbClr val="0070C0"/>
                </a:solidFill>
              </a:rPr>
              <a:t>ErrorToDisplayOnValidationFailure</a:t>
            </a:r>
            <a:r>
              <a:rPr lang="en-IN" sz="2400" b="1" dirty="0">
                <a:solidFill>
                  <a:srgbClr val="0070C0"/>
                </a:solidFill>
              </a:rPr>
              <a:t>"</a:t>
            </a:r>
          </a:p>
          <a:p>
            <a:r>
              <a:rPr lang="en-IN" sz="2400" b="1" dirty="0" err="1">
                <a:solidFill>
                  <a:srgbClr val="7030A0"/>
                </a:solidFill>
              </a:rPr>
              <a:t>ValidationExpression</a:t>
            </a:r>
            <a:r>
              <a:rPr lang="en-IN" sz="2400" b="1" dirty="0">
                <a:solidFill>
                  <a:srgbClr val="7030A0"/>
                </a:solidFill>
              </a:rPr>
              <a:t>=”</a:t>
            </a:r>
            <a:r>
              <a:rPr lang="en-IN" sz="2400" b="1" dirty="0" err="1">
                <a:solidFill>
                  <a:srgbClr val="7030A0"/>
                </a:solidFill>
              </a:rPr>
              <a:t>aRegexPattern</a:t>
            </a:r>
            <a:r>
              <a:rPr lang="en-IN" sz="2400" b="1" dirty="0">
                <a:solidFill>
                  <a:srgbClr val="7030A0"/>
                </a:solidFill>
              </a:rPr>
              <a:t>”&gt;</a:t>
            </a:r>
          </a:p>
          <a:p>
            <a:r>
              <a:rPr lang="en-IN" sz="2400" b="1" dirty="0">
                <a:solidFill>
                  <a:srgbClr val="0070C0"/>
                </a:solidFill>
              </a:rPr>
              <a:t>&lt;/</a:t>
            </a:r>
            <a:r>
              <a:rPr lang="en-IN" sz="2400" b="1" dirty="0" err="1">
                <a:solidFill>
                  <a:srgbClr val="0070C0"/>
                </a:solidFill>
              </a:rPr>
              <a:t>asp:RegularExpressionValidator</a:t>
            </a:r>
            <a:r>
              <a:rPr lang="en-IN" sz="2400" b="1" dirty="0">
                <a:solidFill>
                  <a:srgbClr val="0070C0"/>
                </a:solidFill>
              </a:rPr>
              <a:t>&gt;</a:t>
            </a:r>
          </a:p>
        </p:txBody>
      </p:sp>
    </p:spTree>
    <p:extLst>
      <p:ext uri="{BB962C8B-B14F-4D97-AF65-F5344CB8AC3E}">
        <p14:creationId xmlns:p14="http://schemas.microsoft.com/office/powerpoint/2010/main" val="22379800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915400" cy="5047536"/>
          </a:xfrm>
          <a:prstGeom prst="rect">
            <a:avLst/>
          </a:prstGeom>
          <a:noFill/>
        </p:spPr>
        <p:txBody>
          <a:bodyPr wrap="square">
            <a:spAutoFit/>
          </a:bodyPr>
          <a:lstStyle/>
          <a:p>
            <a:r>
              <a:rPr lang="en-IN" sz="2400" b="1" dirty="0">
                <a:solidFill>
                  <a:srgbClr val="00B050"/>
                </a:solidFill>
              </a:rPr>
              <a:t>4. </a:t>
            </a:r>
            <a:r>
              <a:rPr lang="en-IN" sz="2400" b="1" dirty="0" err="1">
                <a:solidFill>
                  <a:srgbClr val="00B050"/>
                </a:solidFill>
              </a:rPr>
              <a:t>CompareValidator</a:t>
            </a:r>
            <a:endParaRPr lang="en-IN" sz="2400" b="1" dirty="0">
              <a:solidFill>
                <a:srgbClr val="00B050"/>
              </a:solidFill>
            </a:endParaRPr>
          </a:p>
          <a:p>
            <a:endParaRPr lang="en-IN" sz="2400" b="1" dirty="0">
              <a:solidFill>
                <a:srgbClr val="00B050"/>
              </a:solidFill>
            </a:endParaRPr>
          </a:p>
          <a:p>
            <a:pPr algn="just"/>
            <a:r>
              <a:rPr lang="en-IN" sz="2400" b="1" dirty="0">
                <a:solidFill>
                  <a:schemeClr val="tx1"/>
                </a:solidFill>
              </a:rPr>
              <a:t>The </a:t>
            </a:r>
            <a:r>
              <a:rPr lang="en-IN" sz="2400" b="1" dirty="0" err="1">
                <a:solidFill>
                  <a:schemeClr val="tx1"/>
                </a:solidFill>
              </a:rPr>
              <a:t>Comaprevalidator</a:t>
            </a:r>
            <a:r>
              <a:rPr lang="en-IN" sz="2400" b="1" dirty="0">
                <a:solidFill>
                  <a:schemeClr val="tx1"/>
                </a:solidFill>
              </a:rPr>
              <a:t> control compares the value of one control to another using a comparison operator.</a:t>
            </a:r>
          </a:p>
          <a:p>
            <a:endParaRPr lang="en-IN" sz="2400" b="1" dirty="0">
              <a:solidFill>
                <a:srgbClr val="00B050"/>
              </a:solidFill>
            </a:endParaRPr>
          </a:p>
          <a:p>
            <a:r>
              <a:rPr lang="en-IN" sz="2400" b="1" dirty="0">
                <a:solidFill>
                  <a:srgbClr val="00B050"/>
                </a:solidFill>
              </a:rPr>
              <a:t>Syntax</a:t>
            </a:r>
          </a:p>
          <a:p>
            <a:endParaRPr lang="en-IN" sz="2400" b="1" dirty="0">
              <a:solidFill>
                <a:srgbClr val="00B050"/>
              </a:solidFill>
            </a:endParaRPr>
          </a:p>
          <a:p>
            <a:r>
              <a:rPr lang="en-IN" sz="2200" b="1" dirty="0">
                <a:solidFill>
                  <a:srgbClr val="0070C0"/>
                </a:solidFill>
              </a:rPr>
              <a:t>&lt;</a:t>
            </a:r>
            <a:r>
              <a:rPr lang="en-IN" sz="2200" b="1" dirty="0" err="1">
                <a:solidFill>
                  <a:srgbClr val="0070C0"/>
                </a:solidFill>
              </a:rPr>
              <a:t>asp:CompareValidator</a:t>
            </a:r>
            <a:r>
              <a:rPr lang="en-IN" sz="2200" b="1" dirty="0">
                <a:solidFill>
                  <a:srgbClr val="0070C0"/>
                </a:solidFill>
              </a:rPr>
              <a:t> ID="</a:t>
            </a:r>
            <a:r>
              <a:rPr lang="en-IN" sz="2200" b="1" dirty="0" err="1">
                <a:solidFill>
                  <a:srgbClr val="0070C0"/>
                </a:solidFill>
              </a:rPr>
              <a:t>someUniqueId</a:t>
            </a:r>
            <a:r>
              <a:rPr lang="en-IN" sz="2200" b="1" dirty="0">
                <a:solidFill>
                  <a:srgbClr val="0070C0"/>
                </a:solidFill>
              </a:rPr>
              <a:t>"</a:t>
            </a:r>
          </a:p>
          <a:p>
            <a:r>
              <a:rPr lang="en-IN" sz="2200" b="1" dirty="0" err="1">
                <a:solidFill>
                  <a:srgbClr val="0070C0"/>
                </a:solidFill>
              </a:rPr>
              <a:t>runat</a:t>
            </a:r>
            <a:r>
              <a:rPr lang="en-IN" sz="2200" b="1" dirty="0">
                <a:solidFill>
                  <a:srgbClr val="0070C0"/>
                </a:solidFill>
              </a:rPr>
              <a:t>="server" </a:t>
            </a:r>
            <a:r>
              <a:rPr lang="en-IN" sz="2200" b="1" dirty="0" err="1">
                <a:solidFill>
                  <a:srgbClr val="0070C0"/>
                </a:solidFill>
              </a:rPr>
              <a:t>ControlToValidate</a:t>
            </a:r>
            <a:r>
              <a:rPr lang="en-IN" sz="2200" b="1" dirty="0">
                <a:solidFill>
                  <a:srgbClr val="0070C0"/>
                </a:solidFill>
              </a:rPr>
              <a:t> ="</a:t>
            </a:r>
            <a:r>
              <a:rPr lang="en-IN" sz="2200" b="1" dirty="0" err="1">
                <a:solidFill>
                  <a:srgbClr val="0070C0"/>
                </a:solidFill>
              </a:rPr>
              <a:t>someUniqueControlId</a:t>
            </a:r>
            <a:r>
              <a:rPr lang="en-IN" sz="2200" b="1" dirty="0">
                <a:solidFill>
                  <a:srgbClr val="0070C0"/>
                </a:solidFill>
              </a:rPr>
              <a:t>"</a:t>
            </a:r>
          </a:p>
          <a:p>
            <a:r>
              <a:rPr lang="en-IN" sz="2200" b="1" dirty="0" err="1">
                <a:solidFill>
                  <a:srgbClr val="0070C0"/>
                </a:solidFill>
              </a:rPr>
              <a:t>ErrorMessage</a:t>
            </a:r>
            <a:r>
              <a:rPr lang="en-IN" sz="2200" b="1" dirty="0">
                <a:solidFill>
                  <a:srgbClr val="0070C0"/>
                </a:solidFill>
              </a:rPr>
              <a:t>="</a:t>
            </a:r>
            <a:r>
              <a:rPr lang="en-IN" sz="2200" b="1" dirty="0" err="1">
                <a:solidFill>
                  <a:srgbClr val="0070C0"/>
                </a:solidFill>
              </a:rPr>
              <a:t>ErrorToDisplayOnValidationFailure</a:t>
            </a:r>
            <a:r>
              <a:rPr lang="en-IN" sz="2200" b="1" dirty="0">
                <a:solidFill>
                  <a:srgbClr val="0070C0"/>
                </a:solidFill>
              </a:rPr>
              <a:t>"</a:t>
            </a:r>
          </a:p>
          <a:p>
            <a:r>
              <a:rPr lang="en-IN" sz="2200" b="1" dirty="0">
                <a:solidFill>
                  <a:srgbClr val="0070C0"/>
                </a:solidFill>
              </a:rPr>
              <a:t>Type="string" </a:t>
            </a:r>
            <a:r>
              <a:rPr lang="en-IN" sz="2200" b="1" dirty="0" err="1">
                <a:solidFill>
                  <a:srgbClr val="F40CC2"/>
                </a:solidFill>
              </a:rPr>
              <a:t>ControlToCompare</a:t>
            </a:r>
            <a:r>
              <a:rPr lang="en-IN" sz="2200" b="1" dirty="0">
                <a:solidFill>
                  <a:srgbClr val="F40CC2"/>
                </a:solidFill>
              </a:rPr>
              <a:t>=”</a:t>
            </a:r>
            <a:r>
              <a:rPr lang="en-IN" sz="2200" b="1" dirty="0" err="1">
                <a:solidFill>
                  <a:srgbClr val="F40CC2"/>
                </a:solidFill>
              </a:rPr>
              <a:t>ControlToValidateIdOfAnotherControl</a:t>
            </a:r>
            <a:r>
              <a:rPr lang="en-IN" sz="2200" b="1" dirty="0">
                <a:solidFill>
                  <a:srgbClr val="F40CC2"/>
                </a:solidFill>
              </a:rPr>
              <a:t>”</a:t>
            </a:r>
          </a:p>
          <a:p>
            <a:r>
              <a:rPr lang="en-IN" sz="2200" b="1" dirty="0" err="1">
                <a:solidFill>
                  <a:srgbClr val="F40CC2"/>
                </a:solidFill>
              </a:rPr>
              <a:t>ValueToCompare</a:t>
            </a:r>
            <a:r>
              <a:rPr lang="en-IN" sz="2200" b="1" dirty="0">
                <a:solidFill>
                  <a:srgbClr val="F40CC2"/>
                </a:solidFill>
              </a:rPr>
              <a:t>=”</a:t>
            </a:r>
            <a:r>
              <a:rPr lang="en-IN" sz="2200" b="1" dirty="0" err="1">
                <a:solidFill>
                  <a:srgbClr val="F40CC2"/>
                </a:solidFill>
              </a:rPr>
              <a:t>aFixedValue</a:t>
            </a:r>
            <a:r>
              <a:rPr lang="en-IN" sz="2200" b="1" dirty="0">
                <a:solidFill>
                  <a:srgbClr val="F40CC2"/>
                </a:solidFill>
              </a:rPr>
              <a:t>” Operator=”Equal”&gt;</a:t>
            </a:r>
          </a:p>
          <a:p>
            <a:r>
              <a:rPr lang="en-IN" sz="2200" b="1" dirty="0">
                <a:solidFill>
                  <a:srgbClr val="0070C0"/>
                </a:solidFill>
              </a:rPr>
              <a:t>&lt;/</a:t>
            </a:r>
            <a:r>
              <a:rPr lang="en-IN" sz="2200" b="1" dirty="0" err="1">
                <a:solidFill>
                  <a:srgbClr val="0070C0"/>
                </a:solidFill>
              </a:rPr>
              <a:t>asp:CompareValidator</a:t>
            </a:r>
            <a:r>
              <a:rPr lang="en-IN" sz="2200" b="1" dirty="0">
                <a:solidFill>
                  <a:srgbClr val="0070C0"/>
                </a:solidFill>
              </a:rPr>
              <a:t>&gt;</a:t>
            </a:r>
          </a:p>
        </p:txBody>
      </p:sp>
    </p:spTree>
    <p:extLst>
      <p:ext uri="{BB962C8B-B14F-4D97-AF65-F5344CB8AC3E}">
        <p14:creationId xmlns:p14="http://schemas.microsoft.com/office/powerpoint/2010/main" val="1306366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915400" cy="5170646"/>
          </a:xfrm>
          <a:prstGeom prst="rect">
            <a:avLst/>
          </a:prstGeom>
          <a:noFill/>
        </p:spPr>
        <p:txBody>
          <a:bodyPr wrap="square">
            <a:spAutoFit/>
          </a:bodyPr>
          <a:lstStyle/>
          <a:p>
            <a:r>
              <a:rPr lang="en-IN" sz="2200" b="1" dirty="0">
                <a:solidFill>
                  <a:srgbClr val="00B050"/>
                </a:solidFill>
              </a:rPr>
              <a:t>5. </a:t>
            </a:r>
            <a:r>
              <a:rPr lang="en-IN" sz="2200" b="1" dirty="0" err="1">
                <a:solidFill>
                  <a:srgbClr val="00B050"/>
                </a:solidFill>
              </a:rPr>
              <a:t>CustomValidator</a:t>
            </a:r>
            <a:endParaRPr lang="en-IN" sz="2200" b="1" dirty="0">
              <a:solidFill>
                <a:srgbClr val="00B050"/>
              </a:solidFill>
            </a:endParaRPr>
          </a:p>
          <a:p>
            <a:endParaRPr lang="en-IN" sz="2200" b="1" dirty="0">
              <a:solidFill>
                <a:srgbClr val="00B050"/>
              </a:solidFill>
            </a:endParaRPr>
          </a:p>
          <a:p>
            <a:pPr algn="just"/>
            <a:r>
              <a:rPr lang="en-IN" sz="2200" dirty="0" err="1">
                <a:solidFill>
                  <a:schemeClr val="tx1"/>
                </a:solidFill>
              </a:rPr>
              <a:t>ASP.Net</a:t>
            </a:r>
            <a:r>
              <a:rPr lang="en-IN" sz="2200" dirty="0">
                <a:solidFill>
                  <a:schemeClr val="tx1"/>
                </a:solidFill>
              </a:rPr>
              <a:t> also allows the freedom of writing your own validator. This eases the task of a developer to validate the form at the client side itself. It also allows putting more complex validations in place. </a:t>
            </a:r>
            <a:r>
              <a:rPr lang="en-IN" sz="2200" dirty="0">
                <a:solidFill>
                  <a:srgbClr val="FFC000"/>
                </a:solidFill>
              </a:rPr>
              <a:t>Validations that are business or application-specific can be written using custom validators.</a:t>
            </a:r>
          </a:p>
          <a:p>
            <a:endParaRPr lang="en-IN" sz="2200" b="1" dirty="0">
              <a:solidFill>
                <a:srgbClr val="00B050"/>
              </a:solidFill>
            </a:endParaRPr>
          </a:p>
          <a:p>
            <a:r>
              <a:rPr lang="en-IN" sz="2200" b="1" dirty="0">
                <a:solidFill>
                  <a:srgbClr val="00B050"/>
                </a:solidFill>
              </a:rPr>
              <a:t>Syntax</a:t>
            </a:r>
          </a:p>
          <a:p>
            <a:endParaRPr lang="en-IN" sz="2200" b="1" dirty="0">
              <a:solidFill>
                <a:srgbClr val="00B050"/>
              </a:solidFill>
            </a:endParaRPr>
          </a:p>
          <a:p>
            <a:r>
              <a:rPr lang="en-IN" sz="2200" b="1" dirty="0">
                <a:solidFill>
                  <a:srgbClr val="0070C0"/>
                </a:solidFill>
              </a:rPr>
              <a:t>&lt;</a:t>
            </a:r>
            <a:r>
              <a:rPr lang="en-IN" sz="2200" b="1" dirty="0" err="1">
                <a:solidFill>
                  <a:srgbClr val="0070C0"/>
                </a:solidFill>
              </a:rPr>
              <a:t>asp:CustomValidator</a:t>
            </a:r>
            <a:r>
              <a:rPr lang="en-IN" sz="2200" b="1" dirty="0">
                <a:solidFill>
                  <a:srgbClr val="0070C0"/>
                </a:solidFill>
              </a:rPr>
              <a:t> ID="</a:t>
            </a:r>
            <a:r>
              <a:rPr lang="en-IN" sz="2200" b="1" dirty="0" err="1">
                <a:solidFill>
                  <a:srgbClr val="0070C0"/>
                </a:solidFill>
              </a:rPr>
              <a:t>someUniqueId</a:t>
            </a:r>
            <a:r>
              <a:rPr lang="en-IN" sz="2200" b="1" dirty="0">
                <a:solidFill>
                  <a:srgbClr val="0070C0"/>
                </a:solidFill>
              </a:rPr>
              <a:t>"</a:t>
            </a:r>
          </a:p>
          <a:p>
            <a:r>
              <a:rPr lang="en-IN" sz="2200" b="1" dirty="0" err="1">
                <a:solidFill>
                  <a:srgbClr val="0070C0"/>
                </a:solidFill>
              </a:rPr>
              <a:t>runat</a:t>
            </a:r>
            <a:r>
              <a:rPr lang="en-IN" sz="2200" b="1" dirty="0">
                <a:solidFill>
                  <a:srgbClr val="0070C0"/>
                </a:solidFill>
              </a:rPr>
              <a:t>="server" </a:t>
            </a:r>
            <a:r>
              <a:rPr lang="en-IN" sz="2200" b="1" dirty="0" err="1">
                <a:solidFill>
                  <a:srgbClr val="0070C0"/>
                </a:solidFill>
              </a:rPr>
              <a:t>ControlToValidate</a:t>
            </a:r>
            <a:r>
              <a:rPr lang="en-IN" sz="2200" b="1" dirty="0">
                <a:solidFill>
                  <a:srgbClr val="0070C0"/>
                </a:solidFill>
              </a:rPr>
              <a:t> ="</a:t>
            </a:r>
            <a:r>
              <a:rPr lang="en-IN" sz="2200" b="1" dirty="0" err="1">
                <a:solidFill>
                  <a:srgbClr val="0070C0"/>
                </a:solidFill>
              </a:rPr>
              <a:t>someUniqueControlId</a:t>
            </a:r>
            <a:r>
              <a:rPr lang="en-IN" sz="2200" b="1" dirty="0">
                <a:solidFill>
                  <a:srgbClr val="0070C0"/>
                </a:solidFill>
              </a:rPr>
              <a:t>"</a:t>
            </a:r>
          </a:p>
          <a:p>
            <a:r>
              <a:rPr lang="en-IN" sz="2200" b="1" dirty="0" err="1">
                <a:solidFill>
                  <a:srgbClr val="0070C0"/>
                </a:solidFill>
              </a:rPr>
              <a:t>ErrorMessage</a:t>
            </a:r>
            <a:r>
              <a:rPr lang="en-IN" sz="2200" b="1" dirty="0">
                <a:solidFill>
                  <a:srgbClr val="0070C0"/>
                </a:solidFill>
              </a:rPr>
              <a:t>="</a:t>
            </a:r>
            <a:r>
              <a:rPr lang="en-IN" sz="2200" b="1" dirty="0" err="1">
                <a:solidFill>
                  <a:srgbClr val="0070C0"/>
                </a:solidFill>
              </a:rPr>
              <a:t>ErrorToDisplayOnValidationFailure</a:t>
            </a:r>
            <a:r>
              <a:rPr lang="en-IN" sz="2200" b="1" dirty="0">
                <a:solidFill>
                  <a:srgbClr val="0070C0"/>
                </a:solidFill>
              </a:rPr>
              <a:t>"</a:t>
            </a:r>
          </a:p>
          <a:p>
            <a:r>
              <a:rPr lang="en-IN" sz="2200" b="1" dirty="0" err="1">
                <a:solidFill>
                  <a:srgbClr val="C00000"/>
                </a:solidFill>
              </a:rPr>
              <a:t>ClientValidationFunction</a:t>
            </a:r>
            <a:r>
              <a:rPr lang="en-IN" sz="2200" b="1" dirty="0">
                <a:solidFill>
                  <a:srgbClr val="C00000"/>
                </a:solidFill>
              </a:rPr>
              <a:t>=”</a:t>
            </a:r>
            <a:r>
              <a:rPr lang="en-IN" sz="2200" b="1" dirty="0" err="1">
                <a:solidFill>
                  <a:srgbClr val="C00000"/>
                </a:solidFill>
              </a:rPr>
              <a:t>functionName</a:t>
            </a:r>
            <a:r>
              <a:rPr lang="en-IN" sz="2200" b="1" dirty="0">
                <a:solidFill>
                  <a:srgbClr val="C00000"/>
                </a:solidFill>
              </a:rPr>
              <a:t>”&gt;</a:t>
            </a:r>
          </a:p>
          <a:p>
            <a:r>
              <a:rPr lang="en-IN" sz="2200" b="1" dirty="0">
                <a:solidFill>
                  <a:srgbClr val="0070C0"/>
                </a:solidFill>
              </a:rPr>
              <a:t>&lt;/</a:t>
            </a:r>
            <a:r>
              <a:rPr lang="en-IN" sz="2200" b="1" dirty="0" err="1">
                <a:solidFill>
                  <a:srgbClr val="0070C0"/>
                </a:solidFill>
              </a:rPr>
              <a:t>asp:CustomValidator</a:t>
            </a:r>
            <a:r>
              <a:rPr lang="en-IN" sz="2200" b="1" dirty="0">
                <a:solidFill>
                  <a:srgbClr val="0070C0"/>
                </a:solidFill>
              </a:rPr>
              <a:t>&gt;</a:t>
            </a:r>
          </a:p>
        </p:txBody>
      </p:sp>
    </p:spTree>
    <p:extLst>
      <p:ext uri="{BB962C8B-B14F-4D97-AF65-F5344CB8AC3E}">
        <p14:creationId xmlns:p14="http://schemas.microsoft.com/office/powerpoint/2010/main" val="2969114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915400" cy="3816429"/>
          </a:xfrm>
          <a:prstGeom prst="rect">
            <a:avLst/>
          </a:prstGeom>
          <a:noFill/>
        </p:spPr>
        <p:txBody>
          <a:bodyPr wrap="square">
            <a:spAutoFit/>
          </a:bodyPr>
          <a:lstStyle/>
          <a:p>
            <a:pPr algn="just"/>
            <a:r>
              <a:rPr lang="en-US" sz="2200" b="1" dirty="0">
                <a:solidFill>
                  <a:srgbClr val="00B050"/>
                </a:solidFill>
              </a:rPr>
              <a:t>6. </a:t>
            </a:r>
            <a:r>
              <a:rPr lang="en-US" sz="2200" b="1" dirty="0" err="1">
                <a:solidFill>
                  <a:srgbClr val="00B050"/>
                </a:solidFill>
              </a:rPr>
              <a:t>ValidationSummary</a:t>
            </a:r>
            <a:endParaRPr lang="en-US" sz="2200" b="1" dirty="0">
              <a:solidFill>
                <a:srgbClr val="00B050"/>
              </a:solidFill>
            </a:endParaRPr>
          </a:p>
          <a:p>
            <a:pPr algn="just"/>
            <a:endParaRPr lang="en-US" sz="2200" b="1" dirty="0">
              <a:solidFill>
                <a:srgbClr val="00B050"/>
              </a:solidFill>
            </a:endParaRPr>
          </a:p>
          <a:p>
            <a:pPr algn="just"/>
            <a:r>
              <a:rPr lang="en-US" sz="2200" dirty="0">
                <a:solidFill>
                  <a:schemeClr val="tx1"/>
                </a:solidFill>
              </a:rPr>
              <a:t>The </a:t>
            </a:r>
            <a:r>
              <a:rPr lang="en-US" sz="2200" dirty="0" err="1">
                <a:solidFill>
                  <a:schemeClr val="tx1"/>
                </a:solidFill>
              </a:rPr>
              <a:t>ValidationSummary</a:t>
            </a:r>
            <a:r>
              <a:rPr lang="en-US" sz="2200" dirty="0">
                <a:solidFill>
                  <a:schemeClr val="tx1"/>
                </a:solidFill>
              </a:rPr>
              <a:t> control doesn’t perform any validation. Instead, it shows a summary of errors raised by each control on the page.</a:t>
            </a:r>
          </a:p>
          <a:p>
            <a:pPr algn="just"/>
            <a:endParaRPr lang="en-US" sz="2200" b="1" dirty="0">
              <a:solidFill>
                <a:srgbClr val="00B050"/>
              </a:solidFill>
            </a:endParaRPr>
          </a:p>
          <a:p>
            <a:pPr algn="just"/>
            <a:r>
              <a:rPr lang="en-US" sz="2200" b="1" dirty="0">
                <a:solidFill>
                  <a:srgbClr val="00B050"/>
                </a:solidFill>
              </a:rPr>
              <a:t>Syntax</a:t>
            </a:r>
          </a:p>
          <a:p>
            <a:pPr algn="just"/>
            <a:endParaRPr lang="en-US" sz="2200" b="1" dirty="0">
              <a:solidFill>
                <a:srgbClr val="00B050"/>
              </a:solidFill>
            </a:endParaRPr>
          </a:p>
          <a:p>
            <a:pPr algn="just"/>
            <a:r>
              <a:rPr lang="en-US" sz="2200" b="1" dirty="0">
                <a:solidFill>
                  <a:srgbClr val="0070C0"/>
                </a:solidFill>
              </a:rPr>
              <a:t>&lt;</a:t>
            </a:r>
            <a:r>
              <a:rPr lang="en-US" sz="2200" b="1" dirty="0" err="1">
                <a:solidFill>
                  <a:srgbClr val="0070C0"/>
                </a:solidFill>
              </a:rPr>
              <a:t>asp:ValidationSummary</a:t>
            </a:r>
            <a:r>
              <a:rPr lang="en-US" sz="2200" b="1" dirty="0">
                <a:solidFill>
                  <a:srgbClr val="0070C0"/>
                </a:solidFill>
              </a:rPr>
              <a:t> ID="</a:t>
            </a:r>
            <a:r>
              <a:rPr lang="en-US" sz="2200" b="1" dirty="0" err="1">
                <a:solidFill>
                  <a:srgbClr val="0070C0"/>
                </a:solidFill>
              </a:rPr>
              <a:t>ValidationSummaryControl</a:t>
            </a:r>
            <a:r>
              <a:rPr lang="en-US" sz="2200" b="1" dirty="0">
                <a:solidFill>
                  <a:srgbClr val="0070C0"/>
                </a:solidFill>
              </a:rPr>
              <a:t>"</a:t>
            </a:r>
          </a:p>
          <a:p>
            <a:pPr algn="just"/>
            <a:r>
              <a:rPr lang="en-US" sz="2200" b="1" dirty="0" err="1">
                <a:solidFill>
                  <a:srgbClr val="0070C0"/>
                </a:solidFill>
              </a:rPr>
              <a:t>runat</a:t>
            </a:r>
            <a:r>
              <a:rPr lang="en-US" sz="2200" b="1" dirty="0">
                <a:solidFill>
                  <a:srgbClr val="0070C0"/>
                </a:solidFill>
              </a:rPr>
              <a:t>="server" </a:t>
            </a:r>
            <a:r>
              <a:rPr lang="en-US" sz="2200" b="1" dirty="0" err="1">
                <a:solidFill>
                  <a:srgbClr val="FF3300"/>
                </a:solidFill>
              </a:rPr>
              <a:t>DisplayMode</a:t>
            </a:r>
            <a:r>
              <a:rPr lang="en-US" sz="2200" b="1" dirty="0">
                <a:solidFill>
                  <a:srgbClr val="FF3300"/>
                </a:solidFill>
              </a:rPr>
              <a:t>=”</a:t>
            </a:r>
            <a:r>
              <a:rPr lang="en-US" sz="2200" b="1" dirty="0" err="1">
                <a:solidFill>
                  <a:srgbClr val="FF3300"/>
                </a:solidFill>
              </a:rPr>
              <a:t>BulletList</a:t>
            </a:r>
            <a:r>
              <a:rPr lang="en-US" sz="2200" b="1" dirty="0">
                <a:solidFill>
                  <a:srgbClr val="FF3300"/>
                </a:solidFill>
              </a:rPr>
              <a:t>” </a:t>
            </a:r>
            <a:r>
              <a:rPr lang="en-US" sz="2200" b="1" dirty="0" err="1">
                <a:solidFill>
                  <a:srgbClr val="FF3300"/>
                </a:solidFill>
              </a:rPr>
              <a:t>ShowSummary</a:t>
            </a:r>
            <a:r>
              <a:rPr lang="en-US" sz="2200" b="1" dirty="0">
                <a:solidFill>
                  <a:srgbClr val="FF3300"/>
                </a:solidFill>
              </a:rPr>
              <a:t>=”true”</a:t>
            </a:r>
          </a:p>
          <a:p>
            <a:pPr algn="just"/>
            <a:r>
              <a:rPr lang="en-US" sz="2200" b="1" dirty="0" err="1">
                <a:solidFill>
                  <a:srgbClr val="FF3300"/>
                </a:solidFill>
              </a:rPr>
              <a:t>HeaderText</a:t>
            </a:r>
            <a:r>
              <a:rPr lang="en-US" sz="2200" b="1" dirty="0">
                <a:solidFill>
                  <a:srgbClr val="FF3300"/>
                </a:solidFill>
              </a:rPr>
              <a:t>=”List of Errors” /&gt;</a:t>
            </a:r>
            <a:endParaRPr lang="en-IN" sz="2200" b="1" dirty="0">
              <a:solidFill>
                <a:srgbClr val="FF3300"/>
              </a:solidFill>
            </a:endParaRPr>
          </a:p>
        </p:txBody>
      </p:sp>
      <p:sp>
        <p:nvSpPr>
          <p:cNvPr id="3" name="TextBox 2">
            <a:extLst>
              <a:ext uri="{FF2B5EF4-FFF2-40B4-BE49-F238E27FC236}">
                <a16:creationId xmlns:a16="http://schemas.microsoft.com/office/drawing/2014/main" id="{1AA019DA-0DAD-B102-756F-9BFE2556CADD}"/>
              </a:ext>
            </a:extLst>
          </p:cNvPr>
          <p:cNvSpPr txBox="1"/>
          <p:nvPr/>
        </p:nvSpPr>
        <p:spPr>
          <a:xfrm>
            <a:off x="228600" y="5181600"/>
            <a:ext cx="8686800" cy="307777"/>
          </a:xfrm>
          <a:prstGeom prst="rect">
            <a:avLst/>
          </a:prstGeom>
          <a:noFill/>
        </p:spPr>
        <p:txBody>
          <a:bodyPr wrap="square">
            <a:spAutoFit/>
          </a:bodyPr>
          <a:lstStyle/>
          <a:p>
            <a:r>
              <a:rPr lang="en-IN" dirty="0"/>
              <a:t>Reference -&gt; https://rlogicaltech.medium.com/what-are-asp-net-validators-7990b53aaead</a:t>
            </a:r>
          </a:p>
        </p:txBody>
      </p:sp>
    </p:spTree>
    <p:extLst>
      <p:ext uri="{BB962C8B-B14F-4D97-AF65-F5344CB8AC3E}">
        <p14:creationId xmlns:p14="http://schemas.microsoft.com/office/powerpoint/2010/main" val="601118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4A4882-CD75-7D48-2FB6-4E2FEE5EC658}"/>
              </a:ext>
            </a:extLst>
          </p:cNvPr>
          <p:cNvSpPr txBox="1"/>
          <p:nvPr/>
        </p:nvSpPr>
        <p:spPr>
          <a:xfrm>
            <a:off x="152400" y="152400"/>
            <a:ext cx="8686800" cy="6740307"/>
          </a:xfrm>
          <a:prstGeom prst="rect">
            <a:avLst/>
          </a:prstGeom>
          <a:noFill/>
        </p:spPr>
        <p:txBody>
          <a:bodyPr wrap="square">
            <a:spAutoFit/>
          </a:bodyPr>
          <a:lstStyle/>
          <a:p>
            <a:r>
              <a:rPr lang="en-IN" sz="1200" dirty="0">
                <a:solidFill>
                  <a:srgbClr val="000000"/>
                </a:solidFill>
                <a:highlight>
                  <a:srgbClr val="FFFF00"/>
                </a:highlight>
                <a:latin typeface="Cascadia Mono" panose="020B0609020000020004" pitchFamily="49" charset="0"/>
              </a:rPr>
              <a:t>&lt;%</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r>
              <a:rPr lang="en-IN" sz="1200" dirty="0">
                <a:solidFill>
                  <a:srgbClr val="800000"/>
                </a:solidFill>
                <a:highlight>
                  <a:srgbClr val="FFFF00"/>
                </a:highlight>
                <a:latin typeface="Cascadia Mono" panose="020B0609020000020004" pitchFamily="49" charset="0"/>
              </a:rPr>
              <a:t>Page</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Language</a:t>
            </a:r>
            <a:r>
              <a:rPr lang="en-IN" sz="1200" dirty="0">
                <a:solidFill>
                  <a:srgbClr val="0000FF"/>
                </a:solidFill>
                <a:highlight>
                  <a:srgbClr val="FFFF00"/>
                </a:highlight>
                <a:latin typeface="Cascadia Mono" panose="020B0609020000020004" pitchFamily="49" charset="0"/>
              </a:rPr>
              <a:t>="C#"</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AutoEventWireup</a:t>
            </a:r>
            <a:r>
              <a:rPr lang="en-IN" sz="1200" dirty="0">
                <a:solidFill>
                  <a:srgbClr val="0000FF"/>
                </a:solidFill>
                <a:highlight>
                  <a:srgbClr val="FFFF00"/>
                </a:highlight>
                <a:latin typeface="Cascadia Mono" panose="020B0609020000020004" pitchFamily="49" charset="0"/>
              </a:rPr>
              <a:t>="true"</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CodeBehind</a:t>
            </a:r>
            <a:r>
              <a:rPr lang="en-IN" sz="1200" dirty="0">
                <a:solidFill>
                  <a:srgbClr val="0000FF"/>
                </a:solidFill>
                <a:highlight>
                  <a:srgbClr val="FFFF00"/>
                </a:highlight>
                <a:latin typeface="Cascadia Mono" panose="020B0609020000020004" pitchFamily="49" charset="0"/>
              </a:rPr>
              <a:t>="</a:t>
            </a:r>
            <a:r>
              <a:rPr lang="en-IN" sz="1200" dirty="0" err="1">
                <a:solidFill>
                  <a:srgbClr val="0000FF"/>
                </a:solidFill>
                <a:highlight>
                  <a:srgbClr val="FFFF00"/>
                </a:highlight>
                <a:latin typeface="Cascadia Mono" panose="020B0609020000020004" pitchFamily="49" charset="0"/>
              </a:rPr>
              <a:t>Validators.aspx.cs</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Inherits</a:t>
            </a:r>
            <a:r>
              <a:rPr lang="en-IN" sz="1200" dirty="0">
                <a:solidFill>
                  <a:srgbClr val="0000FF"/>
                </a:solidFill>
                <a:highlight>
                  <a:srgbClr val="FFFF00"/>
                </a:highlight>
                <a:latin typeface="Cascadia Mono" panose="020B0609020000020004" pitchFamily="49" charset="0"/>
              </a:rPr>
              <a:t>="WebApplication1.WebForm2"</a:t>
            </a:r>
            <a:r>
              <a:rPr lang="en-IN" sz="1200" dirty="0">
                <a:solidFill>
                  <a:srgbClr val="000000"/>
                </a:solidFill>
                <a:highlight>
                  <a:srgbClr val="FFFF00"/>
                </a:highlight>
                <a:latin typeface="Cascadia Mono" panose="020B0609020000020004" pitchFamily="49" charset="0"/>
              </a:rPr>
              <a:t> %&gt;</a:t>
            </a: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DOCTYPE</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html</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html</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xmlns</a:t>
            </a:r>
            <a:r>
              <a:rPr lang="en-IN" sz="1200" dirty="0">
                <a:solidFill>
                  <a:srgbClr val="0000FF"/>
                </a:solidFill>
                <a:highlight>
                  <a:srgbClr val="FFFF00"/>
                </a:highlight>
                <a:latin typeface="Cascadia Mono" panose="020B0609020000020004" pitchFamily="49" charset="0"/>
              </a:rPr>
              <a:t>="http://www.w3.org/1999/xhtml"&gt;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head</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title</a:t>
            </a:r>
            <a:r>
              <a:rPr lang="en-IN" sz="1200" dirty="0">
                <a:solidFill>
                  <a:srgbClr val="0000FF"/>
                </a:solidFill>
                <a:highlight>
                  <a:srgbClr val="FFFF00"/>
                </a:highlight>
                <a:latin typeface="Cascadia Mono" panose="020B0609020000020004" pitchFamily="49" charset="0"/>
              </a:rPr>
              <a:t>&gt;&lt;/</a:t>
            </a:r>
            <a:r>
              <a:rPr lang="en-IN" sz="1200" dirty="0">
                <a:solidFill>
                  <a:srgbClr val="800000"/>
                </a:solidFill>
                <a:highlight>
                  <a:srgbClr val="FFFF00"/>
                </a:highlight>
                <a:latin typeface="Cascadia Mono" panose="020B0609020000020004" pitchFamily="49" charset="0"/>
              </a:rPr>
              <a:t>title</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head</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body</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form</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id</a:t>
            </a:r>
            <a:r>
              <a:rPr lang="en-IN" sz="1200" dirty="0">
                <a:solidFill>
                  <a:srgbClr val="0000FF"/>
                </a:solidFill>
                <a:highlight>
                  <a:srgbClr val="FFFF00"/>
                </a:highlight>
                <a:latin typeface="Cascadia Mono" panose="020B0609020000020004" pitchFamily="49" charset="0"/>
              </a:rPr>
              <a:t>="form1"</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table</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style</a:t>
            </a:r>
            <a:r>
              <a:rPr lang="en-IN" sz="1200" dirty="0">
                <a:solidFill>
                  <a:srgbClr val="0000FF"/>
                </a:solidFill>
                <a:highlight>
                  <a:srgbClr val="FFFF00"/>
                </a:highlight>
                <a:latin typeface="Cascadia Mono" panose="020B0609020000020004" pitchFamily="49" charset="0"/>
              </a:rPr>
              <a:t>="</a:t>
            </a:r>
            <a:r>
              <a:rPr lang="en-IN" sz="1200" dirty="0">
                <a:solidFill>
                  <a:srgbClr val="FF0000"/>
                </a:solidFill>
                <a:highlight>
                  <a:srgbClr val="FFFF00"/>
                </a:highlight>
                <a:latin typeface="Cascadia Mono" panose="020B0609020000020004" pitchFamily="49" charset="0"/>
              </a:rPr>
              <a:t>width</a:t>
            </a:r>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66%</a:t>
            </a:r>
            <a:r>
              <a:rPr lang="en-IN" sz="1200" dirty="0">
                <a:solidFill>
                  <a:srgbClr val="000000"/>
                </a:solidFill>
                <a:highlight>
                  <a:srgbClr val="FFFF00"/>
                </a:highlight>
                <a:latin typeface="Cascadia Mono" panose="020B0609020000020004" pitchFamily="49" charset="0"/>
              </a:rPr>
              <a:t>;</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tr</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US" sz="1200" dirty="0">
                <a:solidFill>
                  <a:srgbClr val="000000"/>
                </a:solidFill>
                <a:highlight>
                  <a:srgbClr val="FFFF00"/>
                </a:highlight>
                <a:latin typeface="Cascadia Mono" panose="020B0609020000020004" pitchFamily="49" charset="0"/>
              </a:rPr>
              <a:t>         </a:t>
            </a:r>
            <a:r>
              <a:rPr lang="en-US" sz="1200" dirty="0">
                <a:solidFill>
                  <a:srgbClr val="0000FF"/>
                </a:solidFill>
                <a:highlight>
                  <a:srgbClr val="FFFF00"/>
                </a:highlight>
                <a:latin typeface="Cascadia Mono" panose="020B0609020000020004" pitchFamily="49" charset="0"/>
              </a:rPr>
              <a:t>&lt;</a:t>
            </a:r>
            <a:r>
              <a:rPr lang="en-US" sz="1200" dirty="0">
                <a:solidFill>
                  <a:srgbClr val="800000"/>
                </a:solidFill>
                <a:highlight>
                  <a:srgbClr val="FFFF00"/>
                </a:highlight>
                <a:latin typeface="Cascadia Mono" panose="020B0609020000020004" pitchFamily="49" charset="0"/>
              </a:rPr>
              <a:t>td</a:t>
            </a:r>
            <a:r>
              <a:rPr lang="en-US" sz="1200" dirty="0">
                <a:solidFill>
                  <a:srgbClr val="000000"/>
                </a:solidFill>
                <a:highlight>
                  <a:srgbClr val="FFFF00"/>
                </a:highlight>
                <a:latin typeface="Cascadia Mono" panose="020B0609020000020004" pitchFamily="49" charset="0"/>
              </a:rPr>
              <a:t> </a:t>
            </a:r>
            <a:r>
              <a:rPr lang="en-US" sz="1200" dirty="0">
                <a:solidFill>
                  <a:srgbClr val="FF0000"/>
                </a:solidFill>
                <a:highlight>
                  <a:srgbClr val="FFFF00"/>
                </a:highlight>
                <a:latin typeface="Cascadia Mono" panose="020B0609020000020004" pitchFamily="49" charset="0"/>
              </a:rPr>
              <a:t>class</a:t>
            </a:r>
            <a:r>
              <a:rPr lang="en-US" sz="1200" dirty="0">
                <a:solidFill>
                  <a:srgbClr val="0000FF"/>
                </a:solidFill>
                <a:highlight>
                  <a:srgbClr val="FFFF00"/>
                </a:highlight>
                <a:latin typeface="Cascadia Mono" panose="020B0609020000020004" pitchFamily="49" charset="0"/>
              </a:rPr>
              <a:t>="style1"</a:t>
            </a:r>
            <a:r>
              <a:rPr lang="en-US" sz="1200" dirty="0">
                <a:solidFill>
                  <a:srgbClr val="000000"/>
                </a:solidFill>
                <a:highlight>
                  <a:srgbClr val="FFFF00"/>
                </a:highlight>
                <a:latin typeface="Cascadia Mono" panose="020B0609020000020004" pitchFamily="49" charset="0"/>
              </a:rPr>
              <a:t> </a:t>
            </a:r>
            <a:r>
              <a:rPr lang="en-US" sz="1200" dirty="0" err="1">
                <a:solidFill>
                  <a:srgbClr val="FF0000"/>
                </a:solidFill>
                <a:highlight>
                  <a:srgbClr val="FFFF00"/>
                </a:highlight>
                <a:latin typeface="Cascadia Mono" panose="020B0609020000020004" pitchFamily="49" charset="0"/>
              </a:rPr>
              <a:t>colspan</a:t>
            </a:r>
            <a:r>
              <a:rPr lang="en-US" sz="1200" dirty="0">
                <a:solidFill>
                  <a:srgbClr val="0000FF"/>
                </a:solidFill>
                <a:highlight>
                  <a:srgbClr val="FFFF00"/>
                </a:highlight>
                <a:latin typeface="Cascadia Mono" panose="020B0609020000020004" pitchFamily="49" charset="0"/>
              </a:rPr>
              <a:t>="3"</a:t>
            </a:r>
            <a:r>
              <a:rPr lang="en-US" sz="1200" dirty="0">
                <a:solidFill>
                  <a:srgbClr val="000000"/>
                </a:solidFill>
                <a:highlight>
                  <a:srgbClr val="FFFF00"/>
                </a:highlight>
                <a:latin typeface="Cascadia Mono" panose="020B0609020000020004" pitchFamily="49" charset="0"/>
              </a:rPr>
              <a:t> </a:t>
            </a:r>
            <a:r>
              <a:rPr lang="en-US" sz="1200" dirty="0">
                <a:solidFill>
                  <a:srgbClr val="FF0000"/>
                </a:solidFill>
                <a:highlight>
                  <a:srgbClr val="FFFF00"/>
                </a:highlight>
                <a:latin typeface="Cascadia Mono" panose="020B0609020000020004" pitchFamily="49" charset="0"/>
              </a:rPr>
              <a:t>align</a:t>
            </a:r>
            <a:r>
              <a:rPr lang="en-US" sz="1200" dirty="0">
                <a:solidFill>
                  <a:srgbClr val="0000FF"/>
                </a:solidFill>
                <a:highlight>
                  <a:srgbClr val="FFFF00"/>
                </a:highlight>
                <a:latin typeface="Cascadia Mono" panose="020B0609020000020004" pitchFamily="49" charset="0"/>
              </a:rPr>
              <a:t>="center"&gt;</a:t>
            </a:r>
            <a:endParaRPr lang="en-US"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Label</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ID</a:t>
            </a:r>
            <a:r>
              <a:rPr lang="en-IN" sz="1200" dirty="0">
                <a:solidFill>
                  <a:srgbClr val="0000FF"/>
                </a:solidFill>
                <a:highlight>
                  <a:srgbClr val="FFFF00"/>
                </a:highlight>
                <a:latin typeface="Cascadia Mono" panose="020B0609020000020004" pitchFamily="49" charset="0"/>
              </a:rPr>
              <a:t>="</a:t>
            </a:r>
            <a:r>
              <a:rPr lang="en-IN" sz="1200" dirty="0" err="1">
                <a:solidFill>
                  <a:srgbClr val="0000FF"/>
                </a:solidFill>
                <a:highlight>
                  <a:srgbClr val="FFFF00"/>
                </a:highlight>
                <a:latin typeface="Cascadia Mono" panose="020B0609020000020004" pitchFamily="49" charset="0"/>
              </a:rPr>
              <a:t>lblmsg</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p>
          <a:p>
            <a:r>
              <a:rPr lang="en-US" sz="1200" dirty="0">
                <a:solidFill>
                  <a:srgbClr val="000000"/>
                </a:solidFill>
                <a:highlight>
                  <a:srgbClr val="FFFF00"/>
                </a:highlight>
                <a:latin typeface="Cascadia Mono" panose="020B0609020000020004" pitchFamily="49" charset="0"/>
              </a:rPr>
              <a:t>            </a:t>
            </a:r>
            <a:r>
              <a:rPr lang="en-US" sz="1200" dirty="0">
                <a:solidFill>
                  <a:srgbClr val="FF0000"/>
                </a:solidFill>
                <a:highlight>
                  <a:srgbClr val="FFFF00"/>
                </a:highlight>
                <a:latin typeface="Cascadia Mono" panose="020B0609020000020004" pitchFamily="49" charset="0"/>
              </a:rPr>
              <a:t>Text</a:t>
            </a:r>
            <a:r>
              <a:rPr lang="en-US" sz="1200" dirty="0">
                <a:solidFill>
                  <a:srgbClr val="0000FF"/>
                </a:solidFill>
                <a:highlight>
                  <a:srgbClr val="FFFF00"/>
                </a:highlight>
                <a:latin typeface="Cascadia Mono" panose="020B0609020000020004" pitchFamily="49" charset="0"/>
              </a:rPr>
              <a:t>="President Election Form : Choose your president"</a:t>
            </a:r>
            <a:r>
              <a:rPr lang="en-US" sz="1200" dirty="0">
                <a:solidFill>
                  <a:srgbClr val="000000"/>
                </a:solidFill>
                <a:highlight>
                  <a:srgbClr val="FFFF00"/>
                </a:highlight>
                <a:latin typeface="Cascadia Mono" panose="020B0609020000020004" pitchFamily="49" charset="0"/>
              </a:rPr>
              <a:t> </a:t>
            </a:r>
          </a:p>
          <a:p>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a:t>
            </a:r>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tr</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tr</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class</a:t>
            </a:r>
            <a:r>
              <a:rPr lang="en-IN" sz="1200" dirty="0">
                <a:solidFill>
                  <a:srgbClr val="0000FF"/>
                </a:solidFill>
                <a:highlight>
                  <a:srgbClr val="FFFF00"/>
                </a:highlight>
                <a:latin typeface="Cascadia Mono" panose="020B0609020000020004" pitchFamily="49" charset="0"/>
              </a:rPr>
              <a:t>="style3"&gt;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Candidate:</a:t>
            </a: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class</a:t>
            </a:r>
            <a:r>
              <a:rPr lang="en-IN" sz="1200" dirty="0">
                <a:solidFill>
                  <a:srgbClr val="0000FF"/>
                </a:solidFill>
                <a:highlight>
                  <a:srgbClr val="FFFF00"/>
                </a:highlight>
                <a:latin typeface="Cascadia Mono" panose="020B0609020000020004" pitchFamily="49" charset="0"/>
              </a:rPr>
              <a:t>="style2"&gt;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DropDownList</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ID</a:t>
            </a:r>
            <a:r>
              <a:rPr lang="en-IN" sz="1200" dirty="0">
                <a:solidFill>
                  <a:srgbClr val="0000FF"/>
                </a:solidFill>
                <a:highlight>
                  <a:srgbClr val="FFFF00"/>
                </a:highlight>
                <a:latin typeface="Cascadia Mono" panose="020B0609020000020004" pitchFamily="49" charset="0"/>
              </a:rPr>
              <a:t>="</a:t>
            </a:r>
            <a:r>
              <a:rPr lang="en-IN" sz="1200" dirty="0" err="1">
                <a:solidFill>
                  <a:srgbClr val="0000FF"/>
                </a:solidFill>
                <a:highlight>
                  <a:srgbClr val="FFFF00"/>
                </a:highlight>
                <a:latin typeface="Cascadia Mono" panose="020B0609020000020004" pitchFamily="49" charset="0"/>
              </a:rPr>
              <a:t>ddlcandidate</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style</a:t>
            </a:r>
            <a:r>
              <a:rPr lang="en-IN" sz="1200" dirty="0">
                <a:solidFill>
                  <a:srgbClr val="0000FF"/>
                </a:solidFill>
                <a:highlight>
                  <a:srgbClr val="FFFF00"/>
                </a:highlight>
                <a:latin typeface="Cascadia Mono" panose="020B0609020000020004" pitchFamily="49" charset="0"/>
              </a:rPr>
              <a:t>="</a:t>
            </a:r>
            <a:r>
              <a:rPr lang="en-IN" sz="1200" dirty="0">
                <a:solidFill>
                  <a:srgbClr val="FF0000"/>
                </a:solidFill>
                <a:highlight>
                  <a:srgbClr val="FFFF00"/>
                </a:highlight>
                <a:latin typeface="Cascadia Mono" panose="020B0609020000020004" pitchFamily="49" charset="0"/>
              </a:rPr>
              <a:t>width</a:t>
            </a:r>
            <a:r>
              <a:rPr lang="en-IN" sz="1200" dirty="0">
                <a:solidFill>
                  <a:srgbClr val="000000"/>
                </a:solidFill>
                <a:highlight>
                  <a:srgbClr val="FFFF00"/>
                </a:highlight>
                <a:latin typeface="Cascadia Mono" panose="020B0609020000020004" pitchFamily="49" charset="0"/>
              </a:rPr>
              <a:t>:</a:t>
            </a:r>
            <a:r>
              <a:rPr lang="en-IN" sz="1200" dirty="0">
                <a:solidFill>
                  <a:srgbClr val="0000FF"/>
                </a:solidFill>
                <a:highlight>
                  <a:srgbClr val="FFFF00"/>
                </a:highlight>
                <a:latin typeface="Cascadia Mono" panose="020B0609020000020004" pitchFamily="49" charset="0"/>
              </a:rPr>
              <a:t>239px"&gt;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ListItem</a:t>
            </a:r>
            <a:r>
              <a:rPr lang="en-IN" sz="1200" dirty="0">
                <a:solidFill>
                  <a:srgbClr val="0000FF"/>
                </a:solidFill>
                <a:highlight>
                  <a:srgbClr val="FFFF00"/>
                </a:highlight>
                <a:latin typeface="Cascadia Mono" panose="020B0609020000020004" pitchFamily="49" charset="0"/>
              </a:rPr>
              <a:t>&gt;</a:t>
            </a:r>
            <a:r>
              <a:rPr lang="en-IN" sz="1200" dirty="0">
                <a:solidFill>
                  <a:srgbClr val="000000"/>
                </a:solidFill>
                <a:highlight>
                  <a:srgbClr val="FFFF00"/>
                </a:highlight>
                <a:latin typeface="Cascadia Mono" panose="020B0609020000020004" pitchFamily="49" charset="0"/>
              </a:rPr>
              <a:t>Please choose a candidate</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ListItem</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pt-BR" sz="1200" dirty="0">
                <a:solidFill>
                  <a:srgbClr val="000000"/>
                </a:solidFill>
                <a:highlight>
                  <a:srgbClr val="FFFF00"/>
                </a:highlight>
                <a:latin typeface="Cascadia Mono" panose="020B0609020000020004" pitchFamily="49" charset="0"/>
              </a:rPr>
              <a:t>               </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r>
              <a:rPr lang="pt-BR" sz="1200" dirty="0">
                <a:solidFill>
                  <a:srgbClr val="000000"/>
                </a:solidFill>
                <a:highlight>
                  <a:srgbClr val="FFFF00"/>
                </a:highlight>
                <a:latin typeface="Cascadia Mono" panose="020B0609020000020004" pitchFamily="49" charset="0"/>
              </a:rPr>
              <a:t>M H Kabir</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endParaRPr lang="pt-BR" sz="1200" dirty="0">
              <a:solidFill>
                <a:srgbClr val="000000"/>
              </a:solidFill>
              <a:highlight>
                <a:srgbClr val="FFFF00"/>
              </a:highlight>
              <a:latin typeface="Cascadia Mono" panose="020B0609020000020004" pitchFamily="49" charset="0"/>
            </a:endParaRPr>
          </a:p>
          <a:p>
            <a:r>
              <a:rPr lang="pt-BR" sz="1200" dirty="0">
                <a:solidFill>
                  <a:srgbClr val="000000"/>
                </a:solidFill>
                <a:highlight>
                  <a:srgbClr val="FFFF00"/>
                </a:highlight>
                <a:latin typeface="Cascadia Mono" panose="020B0609020000020004" pitchFamily="49" charset="0"/>
              </a:rPr>
              <a:t>               </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r>
              <a:rPr lang="pt-BR" sz="1200" dirty="0">
                <a:solidFill>
                  <a:srgbClr val="000000"/>
                </a:solidFill>
                <a:highlight>
                  <a:srgbClr val="FFFF00"/>
                </a:highlight>
                <a:latin typeface="Cascadia Mono" panose="020B0609020000020004" pitchFamily="49" charset="0"/>
              </a:rPr>
              <a:t>Steve Taylor</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endParaRPr lang="pt-BR" sz="1200" dirty="0">
              <a:solidFill>
                <a:srgbClr val="000000"/>
              </a:solidFill>
              <a:highlight>
                <a:srgbClr val="FFFF00"/>
              </a:highlight>
              <a:latin typeface="Cascadia Mono" panose="020B0609020000020004" pitchFamily="49" charset="0"/>
            </a:endParaRPr>
          </a:p>
          <a:p>
            <a:r>
              <a:rPr lang="pt-BR" sz="1200" dirty="0">
                <a:solidFill>
                  <a:srgbClr val="000000"/>
                </a:solidFill>
                <a:highlight>
                  <a:srgbClr val="FFFF00"/>
                </a:highlight>
                <a:latin typeface="Cascadia Mono" panose="020B0609020000020004" pitchFamily="49" charset="0"/>
              </a:rPr>
              <a:t>               </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r>
              <a:rPr lang="pt-BR" sz="1200" dirty="0">
                <a:solidFill>
                  <a:srgbClr val="000000"/>
                </a:solidFill>
                <a:highlight>
                  <a:srgbClr val="FFFF00"/>
                </a:highlight>
                <a:latin typeface="Cascadia Mono" panose="020B0609020000020004" pitchFamily="49" charset="0"/>
              </a:rPr>
              <a:t>John Abraham</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endParaRPr lang="pt-BR" sz="1200" dirty="0">
              <a:solidFill>
                <a:srgbClr val="000000"/>
              </a:solidFill>
              <a:highlight>
                <a:srgbClr val="FFFF00"/>
              </a:highlight>
              <a:latin typeface="Cascadia Mono" panose="020B0609020000020004" pitchFamily="49" charset="0"/>
            </a:endParaRPr>
          </a:p>
          <a:p>
            <a:r>
              <a:rPr lang="en-US" sz="1200" dirty="0">
                <a:solidFill>
                  <a:srgbClr val="000000"/>
                </a:solidFill>
                <a:highlight>
                  <a:srgbClr val="FFFF00"/>
                </a:highlight>
                <a:latin typeface="Cascadia Mono" panose="020B0609020000020004" pitchFamily="49" charset="0"/>
              </a:rPr>
              <a:t>               </a:t>
            </a:r>
            <a:r>
              <a:rPr lang="en-US" sz="1200" dirty="0">
                <a:solidFill>
                  <a:srgbClr val="0000FF"/>
                </a:solidFill>
                <a:highlight>
                  <a:srgbClr val="FFFF00"/>
                </a:highlight>
                <a:latin typeface="Cascadia Mono" panose="020B0609020000020004" pitchFamily="49" charset="0"/>
              </a:rPr>
              <a:t>&lt;</a:t>
            </a:r>
            <a:r>
              <a:rPr lang="en-US" sz="1200" dirty="0" err="1">
                <a:solidFill>
                  <a:srgbClr val="800000"/>
                </a:solidFill>
                <a:highlight>
                  <a:srgbClr val="FFFF00"/>
                </a:highlight>
                <a:latin typeface="Cascadia Mono" panose="020B0609020000020004" pitchFamily="49" charset="0"/>
              </a:rPr>
              <a:t>asp</a:t>
            </a:r>
            <a:r>
              <a:rPr lang="en-US" sz="1200" dirty="0" err="1">
                <a:solidFill>
                  <a:srgbClr val="0000FF"/>
                </a:solidFill>
                <a:highlight>
                  <a:srgbClr val="FFFF00"/>
                </a:highlight>
                <a:latin typeface="Cascadia Mono" panose="020B0609020000020004" pitchFamily="49" charset="0"/>
              </a:rPr>
              <a:t>:</a:t>
            </a:r>
            <a:r>
              <a:rPr lang="en-US" sz="1200" dirty="0" err="1">
                <a:solidFill>
                  <a:srgbClr val="800000"/>
                </a:solidFill>
                <a:highlight>
                  <a:srgbClr val="FFFF00"/>
                </a:highlight>
                <a:latin typeface="Cascadia Mono" panose="020B0609020000020004" pitchFamily="49" charset="0"/>
              </a:rPr>
              <a:t>ListItem</a:t>
            </a:r>
            <a:r>
              <a:rPr lang="en-US" sz="1200" dirty="0">
                <a:solidFill>
                  <a:srgbClr val="0000FF"/>
                </a:solidFill>
                <a:highlight>
                  <a:srgbClr val="FFFF00"/>
                </a:highlight>
                <a:latin typeface="Cascadia Mono" panose="020B0609020000020004" pitchFamily="49" charset="0"/>
              </a:rPr>
              <a:t>&gt;</a:t>
            </a:r>
            <a:r>
              <a:rPr lang="en-US" sz="1200" dirty="0">
                <a:solidFill>
                  <a:srgbClr val="000000"/>
                </a:solidFill>
                <a:highlight>
                  <a:srgbClr val="FFFF00"/>
                </a:highlight>
                <a:latin typeface="Cascadia Mono" panose="020B0609020000020004" pitchFamily="49" charset="0"/>
              </a:rPr>
              <a:t>Venus Williams</a:t>
            </a:r>
            <a:r>
              <a:rPr lang="en-US" sz="1200" dirty="0">
                <a:solidFill>
                  <a:srgbClr val="0000FF"/>
                </a:solidFill>
                <a:highlight>
                  <a:srgbClr val="FFFF00"/>
                </a:highlight>
                <a:latin typeface="Cascadia Mono" panose="020B0609020000020004" pitchFamily="49" charset="0"/>
              </a:rPr>
              <a:t>&lt;/</a:t>
            </a:r>
            <a:r>
              <a:rPr lang="en-US" sz="1200" dirty="0" err="1">
                <a:solidFill>
                  <a:srgbClr val="800000"/>
                </a:solidFill>
                <a:highlight>
                  <a:srgbClr val="FFFF00"/>
                </a:highlight>
                <a:latin typeface="Cascadia Mono" panose="020B0609020000020004" pitchFamily="49" charset="0"/>
              </a:rPr>
              <a:t>asp</a:t>
            </a:r>
            <a:r>
              <a:rPr lang="en-US" sz="1200" dirty="0" err="1">
                <a:solidFill>
                  <a:srgbClr val="0000FF"/>
                </a:solidFill>
                <a:highlight>
                  <a:srgbClr val="FFFF00"/>
                </a:highlight>
                <a:latin typeface="Cascadia Mono" panose="020B0609020000020004" pitchFamily="49" charset="0"/>
              </a:rPr>
              <a:t>:</a:t>
            </a:r>
            <a:r>
              <a:rPr lang="en-US" sz="1200" dirty="0" err="1">
                <a:solidFill>
                  <a:srgbClr val="800000"/>
                </a:solidFill>
                <a:highlight>
                  <a:srgbClr val="FFFF00"/>
                </a:highlight>
                <a:latin typeface="Cascadia Mono" panose="020B0609020000020004" pitchFamily="49" charset="0"/>
              </a:rPr>
              <a:t>ListItem</a:t>
            </a:r>
            <a:r>
              <a:rPr lang="en-US" sz="1200" dirty="0">
                <a:solidFill>
                  <a:srgbClr val="0000FF"/>
                </a:solidFill>
                <a:highlight>
                  <a:srgbClr val="FFFF00"/>
                </a:highlight>
                <a:latin typeface="Cascadia Mono" panose="020B0609020000020004" pitchFamily="49" charset="0"/>
              </a:rPr>
              <a:t>&gt;</a:t>
            </a:r>
            <a:endParaRPr lang="en-US"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DropDownList</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FF"/>
                </a:solidFill>
                <a:highlight>
                  <a:srgbClr val="FFFF00"/>
                </a:highlight>
                <a:latin typeface="Cascadia Mono" panose="020B0609020000020004" pitchFamily="49" charset="0"/>
              </a:rPr>
              <a:t>&gt;</a:t>
            </a:r>
            <a:endParaRPr lang="en-IN" sz="1200" dirty="0"/>
          </a:p>
        </p:txBody>
      </p:sp>
    </p:spTree>
    <p:extLst>
      <p:ext uri="{BB962C8B-B14F-4D97-AF65-F5344CB8AC3E}">
        <p14:creationId xmlns:p14="http://schemas.microsoft.com/office/powerpoint/2010/main" val="18891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5F9109-3CEF-9EF3-37E2-2AE8EA9263CD}"/>
              </a:ext>
            </a:extLst>
          </p:cNvPr>
          <p:cNvSpPr txBox="1"/>
          <p:nvPr/>
        </p:nvSpPr>
        <p:spPr>
          <a:xfrm>
            <a:off x="1828800" y="152400"/>
            <a:ext cx="5943600" cy="523220"/>
          </a:xfrm>
          <a:prstGeom prst="rect">
            <a:avLst/>
          </a:prstGeom>
          <a:noFill/>
        </p:spPr>
        <p:txBody>
          <a:bodyPr wrap="square">
            <a:spAutoFit/>
          </a:bodyPr>
          <a:lstStyle/>
          <a:p>
            <a:pPr algn="l"/>
            <a:r>
              <a:rPr lang="en-US" sz="2800" b="0" i="0" dirty="0">
                <a:solidFill>
                  <a:srgbClr val="000000"/>
                </a:solidFill>
                <a:effectLst/>
                <a:latin typeface="Heebo" pitchFamily="2" charset="-79"/>
                <a:cs typeface="Heebo" pitchFamily="2" charset="-79"/>
              </a:rPr>
              <a:t>The ASP.NET Component Model</a:t>
            </a:r>
          </a:p>
        </p:txBody>
      </p:sp>
      <p:sp>
        <p:nvSpPr>
          <p:cNvPr id="5" name="TextBox 4">
            <a:extLst>
              <a:ext uri="{FF2B5EF4-FFF2-40B4-BE49-F238E27FC236}">
                <a16:creationId xmlns:a16="http://schemas.microsoft.com/office/drawing/2014/main" id="{62B41787-CA21-7298-DC8D-6FDEA41961AB}"/>
              </a:ext>
            </a:extLst>
          </p:cNvPr>
          <p:cNvSpPr txBox="1"/>
          <p:nvPr/>
        </p:nvSpPr>
        <p:spPr>
          <a:xfrm>
            <a:off x="381000" y="914400"/>
            <a:ext cx="8153400" cy="5632311"/>
          </a:xfrm>
          <a:prstGeom prst="rect">
            <a:avLst/>
          </a:prstGeom>
          <a:noFill/>
        </p:spPr>
        <p:txBody>
          <a:bodyPr wrap="square">
            <a:spAutoFit/>
          </a:bodyPr>
          <a:lstStyle/>
          <a:p>
            <a:pPr marL="342900" indent="-342900" algn="just">
              <a:buFont typeface="Wingdings" panose="05000000000000000000" pitchFamily="2" charset="2"/>
              <a:buChar char="ü"/>
            </a:pPr>
            <a:r>
              <a:rPr lang="en-US" sz="2000" b="0" i="0" dirty="0">
                <a:solidFill>
                  <a:srgbClr val="000000"/>
                </a:solidFill>
                <a:effectLst/>
                <a:latin typeface="Nunito" pitchFamily="2" charset="0"/>
              </a:rPr>
              <a:t>The ASP.NET component model provides various building blocks of ASP.NET pages. Basically </a:t>
            </a:r>
            <a:r>
              <a:rPr lang="en-US" sz="2000" b="1" i="0" dirty="0">
                <a:solidFill>
                  <a:srgbClr val="12BE6C"/>
                </a:solidFill>
                <a:effectLst/>
                <a:latin typeface="Nunito" pitchFamily="2" charset="0"/>
              </a:rPr>
              <a:t>it is an object model</a:t>
            </a:r>
            <a:r>
              <a:rPr lang="en-US" sz="2000" b="0" i="0" dirty="0">
                <a:solidFill>
                  <a:srgbClr val="000000"/>
                </a:solidFill>
                <a:effectLst/>
                <a:latin typeface="Nunito" pitchFamily="2" charset="0"/>
              </a:rPr>
              <a:t>, which describes:</a:t>
            </a:r>
          </a:p>
          <a:p>
            <a:pPr marL="342900" indent="-342900" algn="just">
              <a:buFont typeface="Wingdings" panose="05000000000000000000" pitchFamily="2" charset="2"/>
              <a:buChar char="ü"/>
            </a:pPr>
            <a:endParaRPr lang="en-US" sz="2000" b="0" i="0" dirty="0">
              <a:solidFill>
                <a:srgbClr val="000000"/>
              </a:solidFill>
              <a:effectLst/>
              <a:latin typeface="Nunito" pitchFamily="2" charset="0"/>
            </a:endParaRPr>
          </a:p>
          <a:p>
            <a:pPr marL="342900" indent="-342900" algn="just">
              <a:buFont typeface="Wingdings" panose="05000000000000000000" pitchFamily="2" charset="2"/>
              <a:buChar char="ü"/>
            </a:pPr>
            <a:r>
              <a:rPr lang="en-US" sz="2000" b="0" i="0" dirty="0">
                <a:solidFill>
                  <a:srgbClr val="000000"/>
                </a:solidFill>
                <a:effectLst/>
                <a:latin typeface="Nunito" pitchFamily="2" charset="0"/>
              </a:rPr>
              <a:t>Server side counterparts of almost all HTML elements or tags, such as &lt;form&gt; and &lt;input&gt;.</a:t>
            </a:r>
          </a:p>
          <a:p>
            <a:pPr marL="342900" indent="-342900" algn="just">
              <a:buFont typeface="Wingdings" panose="05000000000000000000" pitchFamily="2" charset="2"/>
              <a:buChar char="ü"/>
            </a:pPr>
            <a:endParaRPr lang="en-US" sz="2000" b="0" i="0" dirty="0">
              <a:solidFill>
                <a:srgbClr val="000000"/>
              </a:solidFill>
              <a:effectLst/>
              <a:latin typeface="Nunito" pitchFamily="2" charset="0"/>
            </a:endParaRPr>
          </a:p>
          <a:p>
            <a:pPr marL="342900" indent="-342900" algn="just">
              <a:buFont typeface="Wingdings" panose="05000000000000000000" pitchFamily="2" charset="2"/>
              <a:buChar char="ü"/>
            </a:pPr>
            <a:r>
              <a:rPr lang="en-US" sz="2000" b="0" i="0" dirty="0">
                <a:solidFill>
                  <a:srgbClr val="000000"/>
                </a:solidFill>
                <a:effectLst/>
                <a:latin typeface="Nunito" pitchFamily="2" charset="0"/>
              </a:rPr>
              <a:t>Server controls, which help in developing complex user-interface. For example, the </a:t>
            </a:r>
            <a:r>
              <a:rPr lang="en-US" sz="2000" b="1" i="0" dirty="0">
                <a:solidFill>
                  <a:srgbClr val="002060"/>
                </a:solidFill>
                <a:effectLst/>
                <a:latin typeface="Nunito" pitchFamily="2" charset="0"/>
              </a:rPr>
              <a:t>Calendar control or the </a:t>
            </a:r>
            <a:r>
              <a:rPr lang="en-US" sz="2000" b="1" i="0" dirty="0" err="1">
                <a:solidFill>
                  <a:srgbClr val="002060"/>
                </a:solidFill>
                <a:effectLst/>
                <a:latin typeface="Nunito" pitchFamily="2" charset="0"/>
              </a:rPr>
              <a:t>Gridview</a:t>
            </a:r>
            <a:r>
              <a:rPr lang="en-US" sz="2000" b="1" i="0" dirty="0">
                <a:solidFill>
                  <a:srgbClr val="002060"/>
                </a:solidFill>
                <a:effectLst/>
                <a:latin typeface="Nunito" pitchFamily="2" charset="0"/>
              </a:rPr>
              <a:t> control</a:t>
            </a:r>
            <a:r>
              <a:rPr lang="en-US" sz="2000" b="0" i="0" dirty="0">
                <a:solidFill>
                  <a:srgbClr val="002060"/>
                </a:solidFill>
                <a:effectLst/>
                <a:latin typeface="Nunito" pitchFamily="2" charset="0"/>
              </a:rPr>
              <a:t>.</a:t>
            </a:r>
          </a:p>
          <a:p>
            <a:pPr algn="just"/>
            <a:endParaRPr lang="en-US" sz="2000" b="0" i="0" dirty="0">
              <a:solidFill>
                <a:srgbClr val="000000"/>
              </a:solidFill>
              <a:effectLst/>
              <a:latin typeface="Nunito" pitchFamily="2" charset="0"/>
            </a:endParaRPr>
          </a:p>
          <a:p>
            <a:pPr marL="342900" indent="-342900" algn="just">
              <a:buFont typeface="Wingdings" panose="05000000000000000000" pitchFamily="2" charset="2"/>
              <a:buChar char="ü"/>
            </a:pPr>
            <a:r>
              <a:rPr lang="en-US" sz="2000" b="0" i="0" dirty="0">
                <a:solidFill>
                  <a:srgbClr val="000000"/>
                </a:solidFill>
                <a:effectLst/>
                <a:latin typeface="Nunito" pitchFamily="2" charset="0"/>
              </a:rPr>
              <a:t>When a user requests an ASP.NET page, the IIS delegates the processing of the page to the ASP.NET runtime system.</a:t>
            </a:r>
          </a:p>
          <a:p>
            <a:pPr algn="just"/>
            <a:endParaRPr lang="en-US" sz="2000" b="0" i="0" dirty="0">
              <a:solidFill>
                <a:srgbClr val="000000"/>
              </a:solidFill>
              <a:effectLst/>
              <a:latin typeface="Nunito" pitchFamily="2" charset="0"/>
            </a:endParaRPr>
          </a:p>
          <a:p>
            <a:pPr marL="342900" indent="-342900" algn="just">
              <a:buFont typeface="Wingdings" panose="05000000000000000000" pitchFamily="2" charset="2"/>
              <a:buChar char="ü"/>
            </a:pPr>
            <a:r>
              <a:rPr lang="en-US" sz="2000" b="0" i="0" dirty="0">
                <a:solidFill>
                  <a:srgbClr val="000000"/>
                </a:solidFill>
                <a:effectLst/>
                <a:latin typeface="Nunito" pitchFamily="2" charset="0"/>
              </a:rPr>
              <a:t>The ASP.NET runtime transforms the .</a:t>
            </a:r>
            <a:r>
              <a:rPr lang="en-US" sz="2000" b="0" i="0" dirty="0" err="1">
                <a:solidFill>
                  <a:srgbClr val="000000"/>
                </a:solidFill>
                <a:effectLst/>
                <a:latin typeface="Nunito" pitchFamily="2" charset="0"/>
              </a:rPr>
              <a:t>aspx</a:t>
            </a:r>
            <a:r>
              <a:rPr lang="en-US" sz="2000" b="0" i="0" dirty="0">
                <a:solidFill>
                  <a:srgbClr val="000000"/>
                </a:solidFill>
                <a:effectLst/>
                <a:latin typeface="Nunito" pitchFamily="2" charset="0"/>
              </a:rPr>
              <a:t> page into an instance of a class, which inherits from the base class page of the </a:t>
            </a:r>
            <a:r>
              <a:rPr lang="en-US" sz="2000" b="0" i="0" dirty="0" err="1">
                <a:solidFill>
                  <a:srgbClr val="000000"/>
                </a:solidFill>
                <a:effectLst/>
                <a:latin typeface="Nunito" pitchFamily="2" charset="0"/>
              </a:rPr>
              <a:t>.Net</a:t>
            </a:r>
            <a:r>
              <a:rPr lang="en-US" sz="2000" b="0" i="0" dirty="0">
                <a:solidFill>
                  <a:srgbClr val="000000"/>
                </a:solidFill>
                <a:effectLst/>
                <a:latin typeface="Nunito" pitchFamily="2" charset="0"/>
              </a:rPr>
              <a:t> framework. Therefore, each ASP.NET page is an object and all its components i.e., the server-side controls are also objects.</a:t>
            </a:r>
          </a:p>
          <a:p>
            <a:pPr marL="342900" indent="-342900" algn="just">
              <a:buFont typeface="Wingdings" panose="05000000000000000000" pitchFamily="2" charset="2"/>
              <a:buChar char="ü"/>
            </a:pPr>
            <a:endParaRPr lang="en-US" sz="2000" b="0" i="0" dirty="0">
              <a:solidFill>
                <a:srgbClr val="000000"/>
              </a:solidFill>
              <a:effectLst/>
              <a:latin typeface="Nunito" pitchFamily="2" charset="0"/>
            </a:endParaRPr>
          </a:p>
        </p:txBody>
      </p:sp>
    </p:spTree>
    <p:extLst>
      <p:ext uri="{BB962C8B-B14F-4D97-AF65-F5344CB8AC3E}">
        <p14:creationId xmlns:p14="http://schemas.microsoft.com/office/powerpoint/2010/main" val="182552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5"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vertic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circle(in)">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 calcmode="lin" valueType="num">
                                      <p:cBhvr>
                                        <p:cTn id="23"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4"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wipe(down)">
                                      <p:cBhvr>
                                        <p:cTn id="30" dur="145">
                                          <p:stCondLst>
                                            <p:cond delay="0"/>
                                          </p:stCondLst>
                                        </p:cTn>
                                        <p:tgtEl>
                                          <p:spTgt spid="5">
                                            <p:txEl>
                                              <p:pRg st="8" end="8"/>
                                            </p:txEl>
                                          </p:spTgt>
                                        </p:tgtEl>
                                      </p:cBhvr>
                                    </p:animEffect>
                                    <p:anim calcmode="lin" valueType="num">
                                      <p:cBhvr>
                                        <p:cTn id="31" dur="456" tmFilter="0,0; 0.14,0.36; 0.43,0.73; 0.71,0.91; 1.0,1.0">
                                          <p:stCondLst>
                                            <p:cond delay="0"/>
                                          </p:stCondLst>
                                        </p:cTn>
                                        <p:tgtEl>
                                          <p:spTgt spid="5">
                                            <p:txEl>
                                              <p:pRg st="8" end="8"/>
                                            </p:txEl>
                                          </p:spTgt>
                                        </p:tgtEl>
                                        <p:attrNameLst>
                                          <p:attrName>ppt_x</p:attrName>
                                        </p:attrNameLst>
                                      </p:cBhvr>
                                      <p:tavLst>
                                        <p:tav tm="0">
                                          <p:val>
                                            <p:strVal val="#ppt_x-0.25"/>
                                          </p:val>
                                        </p:tav>
                                        <p:tav tm="100000">
                                          <p:val>
                                            <p:strVal val="#ppt_x"/>
                                          </p:val>
                                        </p:tav>
                                      </p:tavLst>
                                    </p:anim>
                                    <p:anim calcmode="lin" valueType="num">
                                      <p:cBhvr>
                                        <p:cTn id="32" dur="166" tmFilter="0.0,0.0; 0.25,0.07; 0.50,0.2; 0.75,0.467; 1.0,1.0">
                                          <p:stCondLst>
                                            <p:cond delay="0"/>
                                          </p:stCondLst>
                                        </p:cTn>
                                        <p:tgtEl>
                                          <p:spTgt spid="5">
                                            <p:txEl>
                                              <p:pRg st="8" end="8"/>
                                            </p:txEl>
                                          </p:spTgt>
                                        </p:tgtEl>
                                        <p:attrNameLst>
                                          <p:attrName>ppt_y</p:attrName>
                                        </p:attrNameLst>
                                      </p:cBhvr>
                                      <p:tavLst>
                                        <p:tav tm="0" fmla="#ppt_y-sin(pi*$)/3">
                                          <p:val>
                                            <p:fltVal val="0.5"/>
                                          </p:val>
                                        </p:tav>
                                        <p:tav tm="100000">
                                          <p:val>
                                            <p:fltVal val="1"/>
                                          </p:val>
                                        </p:tav>
                                      </p:tavLst>
                                    </p:anim>
                                    <p:anim calcmode="lin" valueType="num">
                                      <p:cBhvr>
                                        <p:cTn id="33" dur="166" tmFilter="0, 0; 0.125,0.2665; 0.25,0.4; 0.375,0.465; 0.5,0.5;  0.625,0.535; 0.75,0.6; 0.875,0.7335; 1,1">
                                          <p:stCondLst>
                                            <p:cond delay="166"/>
                                          </p:stCondLst>
                                        </p:cTn>
                                        <p:tgtEl>
                                          <p:spTgt spid="5">
                                            <p:txEl>
                                              <p:pRg st="8" end="8"/>
                                            </p:txEl>
                                          </p:spTgt>
                                        </p:tgtEl>
                                        <p:attrNameLst>
                                          <p:attrName>ppt_y</p:attrName>
                                        </p:attrNameLst>
                                      </p:cBhvr>
                                      <p:tavLst>
                                        <p:tav tm="0" fmla="#ppt_y-sin(pi*$)/9">
                                          <p:val>
                                            <p:fltVal val="0"/>
                                          </p:val>
                                        </p:tav>
                                        <p:tav tm="100000">
                                          <p:val>
                                            <p:fltVal val="1"/>
                                          </p:val>
                                        </p:tav>
                                      </p:tavLst>
                                    </p:anim>
                                    <p:anim calcmode="lin" valueType="num">
                                      <p:cBhvr>
                                        <p:cTn id="34" dur="83" tmFilter="0, 0; 0.125,0.2665; 0.25,0.4; 0.375,0.465; 0.5,0.5;  0.625,0.535; 0.75,0.6; 0.875,0.7335; 1,1">
                                          <p:stCondLst>
                                            <p:cond delay="331"/>
                                          </p:stCondLst>
                                        </p:cTn>
                                        <p:tgtEl>
                                          <p:spTgt spid="5">
                                            <p:txEl>
                                              <p:pRg st="8" end="8"/>
                                            </p:txEl>
                                          </p:spTgt>
                                        </p:tgtEl>
                                        <p:attrNameLst>
                                          <p:attrName>ppt_y</p:attrName>
                                        </p:attrNameLst>
                                      </p:cBhvr>
                                      <p:tavLst>
                                        <p:tav tm="0" fmla="#ppt_y-sin(pi*$)/27">
                                          <p:val>
                                            <p:fltVal val="0"/>
                                          </p:val>
                                        </p:tav>
                                        <p:tav tm="100000">
                                          <p:val>
                                            <p:fltVal val="1"/>
                                          </p:val>
                                        </p:tav>
                                      </p:tavLst>
                                    </p:anim>
                                    <p:anim calcmode="lin" valueType="num">
                                      <p:cBhvr>
                                        <p:cTn id="35" dur="41" tmFilter="0, 0; 0.125,0.2665; 0.25,0.4; 0.375,0.465; 0.5,0.5;  0.625,0.535; 0.75,0.6; 0.875,0.7335; 1,1">
                                          <p:stCondLst>
                                            <p:cond delay="414"/>
                                          </p:stCondLst>
                                        </p:cTn>
                                        <p:tgtEl>
                                          <p:spTgt spid="5">
                                            <p:txEl>
                                              <p:pRg st="8" end="8"/>
                                            </p:txEl>
                                          </p:spTgt>
                                        </p:tgtEl>
                                        <p:attrNameLst>
                                          <p:attrName>ppt_y</p:attrName>
                                        </p:attrNameLst>
                                      </p:cBhvr>
                                      <p:tavLst>
                                        <p:tav tm="0" fmla="#ppt_y-sin(pi*$)/81">
                                          <p:val>
                                            <p:fltVal val="0"/>
                                          </p:val>
                                        </p:tav>
                                        <p:tav tm="100000">
                                          <p:val>
                                            <p:fltVal val="1"/>
                                          </p:val>
                                        </p:tav>
                                      </p:tavLst>
                                    </p:anim>
                                    <p:animScale>
                                      <p:cBhvr>
                                        <p:cTn id="36" dur="7">
                                          <p:stCondLst>
                                            <p:cond delay="162"/>
                                          </p:stCondLst>
                                        </p:cTn>
                                        <p:tgtEl>
                                          <p:spTgt spid="5">
                                            <p:txEl>
                                              <p:pRg st="8" end="8"/>
                                            </p:txEl>
                                          </p:spTgt>
                                        </p:tgtEl>
                                      </p:cBhvr>
                                      <p:to x="100000" y="60000"/>
                                    </p:animScale>
                                    <p:animScale>
                                      <p:cBhvr>
                                        <p:cTn id="37" dur="41" decel="50000">
                                          <p:stCondLst>
                                            <p:cond delay="169"/>
                                          </p:stCondLst>
                                        </p:cTn>
                                        <p:tgtEl>
                                          <p:spTgt spid="5">
                                            <p:txEl>
                                              <p:pRg st="8" end="8"/>
                                            </p:txEl>
                                          </p:spTgt>
                                        </p:tgtEl>
                                      </p:cBhvr>
                                      <p:to x="100000" y="100000"/>
                                    </p:animScale>
                                    <p:animScale>
                                      <p:cBhvr>
                                        <p:cTn id="38" dur="7">
                                          <p:stCondLst>
                                            <p:cond delay="328"/>
                                          </p:stCondLst>
                                        </p:cTn>
                                        <p:tgtEl>
                                          <p:spTgt spid="5">
                                            <p:txEl>
                                              <p:pRg st="8" end="8"/>
                                            </p:txEl>
                                          </p:spTgt>
                                        </p:tgtEl>
                                      </p:cBhvr>
                                      <p:to x="100000" y="80000"/>
                                    </p:animScale>
                                    <p:animScale>
                                      <p:cBhvr>
                                        <p:cTn id="39" dur="41" decel="50000">
                                          <p:stCondLst>
                                            <p:cond delay="335"/>
                                          </p:stCondLst>
                                        </p:cTn>
                                        <p:tgtEl>
                                          <p:spTgt spid="5">
                                            <p:txEl>
                                              <p:pRg st="8" end="8"/>
                                            </p:txEl>
                                          </p:spTgt>
                                        </p:tgtEl>
                                      </p:cBhvr>
                                      <p:to x="100000" y="100000"/>
                                    </p:animScale>
                                    <p:animScale>
                                      <p:cBhvr>
                                        <p:cTn id="40" dur="7">
                                          <p:stCondLst>
                                            <p:cond delay="410"/>
                                          </p:stCondLst>
                                        </p:cTn>
                                        <p:tgtEl>
                                          <p:spTgt spid="5">
                                            <p:txEl>
                                              <p:pRg st="8" end="8"/>
                                            </p:txEl>
                                          </p:spTgt>
                                        </p:tgtEl>
                                      </p:cBhvr>
                                      <p:to x="100000" y="90000"/>
                                    </p:animScale>
                                    <p:animScale>
                                      <p:cBhvr>
                                        <p:cTn id="41" dur="41" decel="50000">
                                          <p:stCondLst>
                                            <p:cond delay="417"/>
                                          </p:stCondLst>
                                        </p:cTn>
                                        <p:tgtEl>
                                          <p:spTgt spid="5">
                                            <p:txEl>
                                              <p:pRg st="8" end="8"/>
                                            </p:txEl>
                                          </p:spTgt>
                                        </p:tgtEl>
                                      </p:cBhvr>
                                      <p:to x="100000" y="100000"/>
                                    </p:animScale>
                                    <p:animScale>
                                      <p:cBhvr>
                                        <p:cTn id="42" dur="7">
                                          <p:stCondLst>
                                            <p:cond delay="452"/>
                                          </p:stCondLst>
                                        </p:cTn>
                                        <p:tgtEl>
                                          <p:spTgt spid="5">
                                            <p:txEl>
                                              <p:pRg st="8" end="8"/>
                                            </p:txEl>
                                          </p:spTgt>
                                        </p:tgtEl>
                                      </p:cBhvr>
                                      <p:to x="100000" y="95000"/>
                                    </p:animScale>
                                    <p:animScale>
                                      <p:cBhvr>
                                        <p:cTn id="43" dur="41" decel="50000">
                                          <p:stCondLst>
                                            <p:cond delay="459"/>
                                          </p:stCondLst>
                                        </p:cTn>
                                        <p:tgtEl>
                                          <p:spTgt spid="5">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8929C4-B324-A689-6ABB-D281B33060F2}"/>
              </a:ext>
            </a:extLst>
          </p:cNvPr>
          <p:cNvSpPr txBox="1"/>
          <p:nvPr/>
        </p:nvSpPr>
        <p:spPr>
          <a:xfrm>
            <a:off x="647700" y="797510"/>
            <a:ext cx="7848600" cy="5262979"/>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rfvcandidate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ddlcandidate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InitialValue</a:t>
            </a:r>
            <a:r>
              <a:rPr lang="en-US" sz="1400" dirty="0">
                <a:solidFill>
                  <a:srgbClr val="0000FF"/>
                </a:solidFill>
                <a:latin typeface="Cascadia Mono" panose="020B0609020000020004" pitchFamily="49" charset="0"/>
              </a:rPr>
              <a:t>="Please choose a candidate"</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="Please choose a candidate"</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ForeColor</a:t>
            </a:r>
            <a:r>
              <a:rPr lang="en-IN" sz="1400" dirty="0">
                <a:solidFill>
                  <a:srgbClr val="0000FF"/>
                </a:solidFill>
                <a:latin typeface="Cascadia Mono" panose="020B0609020000020004" pitchFamily="49" charset="0"/>
              </a:rPr>
              <a:t>="Red"&gt;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="style3"&gt;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House:</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="style2"&gt;</a:t>
            </a:r>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RadioButtonList</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rblhouse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RepeatLayout</a:t>
            </a:r>
            <a:r>
              <a:rPr lang="en-US" sz="1400" dirty="0">
                <a:solidFill>
                  <a:srgbClr val="0000FF"/>
                </a:solidFill>
                <a:latin typeface="Cascadia Mono" panose="020B0609020000020004" pitchFamily="49" charset="0"/>
              </a:rPr>
              <a:t>="Flow"&gt;</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Red</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Blue</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ListItem</a:t>
            </a:r>
            <a:r>
              <a:rPr lang="en-US" sz="1400" dirty="0">
                <a:solidFill>
                  <a:srgbClr val="0000FF"/>
                </a:solidFill>
                <a:latin typeface="Cascadia Mono" panose="020B0609020000020004" pitchFamily="49" charset="0"/>
              </a:rPr>
              <a:t>&gt;</a:t>
            </a:r>
            <a:r>
              <a:rPr lang="en-US" sz="1400" dirty="0">
                <a:solidFill>
                  <a:srgbClr val="000000"/>
                </a:solidFill>
                <a:latin typeface="Cascadia Mono" panose="020B0609020000020004" pitchFamily="49" charset="0"/>
              </a:rPr>
              <a:t>Yellow</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ListItem</a:t>
            </a:r>
            <a:r>
              <a:rPr lang="en-US" sz="1400" dirty="0">
                <a:solidFill>
                  <a:srgbClr val="0000FF"/>
                </a:solidFill>
                <a:latin typeface="Cascadia Mono" panose="020B0609020000020004" pitchFamily="49" charset="0"/>
              </a:rPr>
              <a:t>&gt;</a:t>
            </a:r>
            <a:endParaRPr lang="en-US" sz="1400" dirty="0">
              <a:solidFill>
                <a:srgbClr val="000000"/>
              </a:solidFill>
              <a:latin typeface="Cascadia Mono" panose="020B0609020000020004" pitchFamily="49" charset="0"/>
            </a:endParaRPr>
          </a:p>
          <a:p>
            <a:r>
              <a:rPr lang="pt-BR" sz="1400" dirty="0">
                <a:solidFill>
                  <a:srgbClr val="000000"/>
                </a:solidFill>
                <a:latin typeface="Cascadia Mono" panose="020B0609020000020004" pitchFamily="49" charset="0"/>
              </a:rPr>
              <a:t>               </a:t>
            </a:r>
            <a:r>
              <a:rPr lang="pt-BR" sz="1400" dirty="0">
                <a:solidFill>
                  <a:srgbClr val="0000FF"/>
                </a:solidFill>
                <a:latin typeface="Cascadia Mono" panose="020B0609020000020004" pitchFamily="49" charset="0"/>
              </a:rPr>
              <a:t>&lt;</a:t>
            </a:r>
            <a:r>
              <a:rPr lang="pt-BR" sz="1400" dirty="0">
                <a:solidFill>
                  <a:srgbClr val="800000"/>
                </a:solidFill>
                <a:latin typeface="Cascadia Mono" panose="020B0609020000020004" pitchFamily="49" charset="0"/>
              </a:rPr>
              <a:t>asp</a:t>
            </a:r>
            <a:r>
              <a:rPr lang="pt-BR" sz="1400" dirty="0">
                <a:solidFill>
                  <a:srgbClr val="0000FF"/>
                </a:solidFill>
                <a:latin typeface="Cascadia Mono" panose="020B0609020000020004" pitchFamily="49" charset="0"/>
              </a:rPr>
              <a:t>:</a:t>
            </a:r>
            <a:r>
              <a:rPr lang="pt-BR" sz="1400" dirty="0">
                <a:solidFill>
                  <a:srgbClr val="800000"/>
                </a:solidFill>
                <a:latin typeface="Cascadia Mono" panose="020B0609020000020004" pitchFamily="49" charset="0"/>
              </a:rPr>
              <a:t>ListItem</a:t>
            </a:r>
            <a:r>
              <a:rPr lang="pt-BR" sz="1400" dirty="0">
                <a:solidFill>
                  <a:srgbClr val="0000FF"/>
                </a:solidFill>
                <a:latin typeface="Cascadia Mono" panose="020B0609020000020004" pitchFamily="49" charset="0"/>
              </a:rPr>
              <a:t>&gt;</a:t>
            </a:r>
            <a:r>
              <a:rPr lang="pt-BR" sz="1400" dirty="0">
                <a:solidFill>
                  <a:srgbClr val="000000"/>
                </a:solidFill>
                <a:latin typeface="Cascadia Mono" panose="020B0609020000020004" pitchFamily="49" charset="0"/>
              </a:rPr>
              <a:t>Green</a:t>
            </a:r>
            <a:r>
              <a:rPr lang="pt-BR" sz="1400" dirty="0">
                <a:solidFill>
                  <a:srgbClr val="0000FF"/>
                </a:solidFill>
                <a:latin typeface="Cascadia Mono" panose="020B0609020000020004" pitchFamily="49" charset="0"/>
              </a:rPr>
              <a:t>&lt;/</a:t>
            </a:r>
            <a:r>
              <a:rPr lang="pt-BR" sz="1400" dirty="0">
                <a:solidFill>
                  <a:srgbClr val="800000"/>
                </a:solidFill>
                <a:latin typeface="Cascadia Mono" panose="020B0609020000020004" pitchFamily="49" charset="0"/>
              </a:rPr>
              <a:t>asp</a:t>
            </a:r>
            <a:r>
              <a:rPr lang="pt-BR" sz="1400" dirty="0">
                <a:solidFill>
                  <a:srgbClr val="0000FF"/>
                </a:solidFill>
                <a:latin typeface="Cascadia Mono" panose="020B0609020000020004" pitchFamily="49" charset="0"/>
              </a:rPr>
              <a:t>:</a:t>
            </a:r>
            <a:r>
              <a:rPr lang="pt-BR" sz="1400" dirty="0">
                <a:solidFill>
                  <a:srgbClr val="800000"/>
                </a:solidFill>
                <a:latin typeface="Cascadia Mono" panose="020B0609020000020004" pitchFamily="49" charset="0"/>
              </a:rPr>
              <a:t>ListItem</a:t>
            </a:r>
            <a:r>
              <a:rPr lang="pt-BR" sz="1400" dirty="0">
                <a:solidFill>
                  <a:srgbClr val="0000FF"/>
                </a:solidFill>
                <a:latin typeface="Cascadia Mono" panose="020B0609020000020004" pitchFamily="49" charset="0"/>
              </a:rPr>
              <a:t>&gt;</a:t>
            </a:r>
            <a:endParaRPr lang="pt-BR"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RadioButtonList</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dirty="0"/>
          </a:p>
        </p:txBody>
      </p:sp>
    </p:spTree>
    <p:extLst>
      <p:ext uri="{BB962C8B-B14F-4D97-AF65-F5344CB8AC3E}">
        <p14:creationId xmlns:p14="http://schemas.microsoft.com/office/powerpoint/2010/main" val="2358492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D6F808-3A67-75FC-840D-1F961484B023}"/>
              </a:ext>
            </a:extLst>
          </p:cNvPr>
          <p:cNvSpPr txBox="1"/>
          <p:nvPr/>
        </p:nvSpPr>
        <p:spPr>
          <a:xfrm>
            <a:off x="228600" y="685800"/>
            <a:ext cx="8686800" cy="5693866"/>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RequiredFieldValidator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rfvhouse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ControlToValidate</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rblhouse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="Enter your house name"</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ForeColor</a:t>
            </a:r>
            <a:r>
              <a:rPr lang="en-US" sz="1400" dirty="0">
                <a:solidFill>
                  <a:srgbClr val="0000FF"/>
                </a:solidFill>
                <a:latin typeface="Cascadia Mono" panose="020B0609020000020004" pitchFamily="49" charset="0"/>
              </a:rPr>
              <a:t>="Red"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&gt;</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br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="style3"&gt;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Class:</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="style2"&gt;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txtclass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RangeValidator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rvclass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txtclass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="Enter your class (6 - 12)"</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MaximumValue</a:t>
            </a:r>
            <a:r>
              <a:rPr lang="en-US" sz="1400" dirty="0">
                <a:solidFill>
                  <a:srgbClr val="0000FF"/>
                </a:solidFill>
                <a:latin typeface="Cascadia Mono" panose="020B0609020000020004" pitchFamily="49" charset="0"/>
              </a:rPr>
              <a:t>="12"</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MinimumValue</a:t>
            </a:r>
            <a:r>
              <a:rPr lang="en-IN" sz="1400" dirty="0">
                <a:solidFill>
                  <a:srgbClr val="0000FF"/>
                </a:solidFill>
                <a:latin typeface="Cascadia Mono" panose="020B0609020000020004" pitchFamily="49" charset="0"/>
              </a:rPr>
              <a:t>="6"</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Type</a:t>
            </a:r>
            <a:r>
              <a:rPr lang="en-IN" sz="1400" dirty="0">
                <a:solidFill>
                  <a:srgbClr val="0000FF"/>
                </a:solidFill>
                <a:latin typeface="Cascadia Mono" panose="020B0609020000020004" pitchFamily="49" charset="0"/>
              </a:rPr>
              <a:t>="Integer"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ForeColor</a:t>
            </a:r>
            <a:r>
              <a:rPr lang="en-IN" sz="1400" dirty="0">
                <a:solidFill>
                  <a:srgbClr val="0000FF"/>
                </a:solidFill>
                <a:latin typeface="Cascadia Mono" panose="020B0609020000020004" pitchFamily="49" charset="0"/>
              </a:rPr>
              <a:t>="Red"&gt;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RangeValidator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dirty="0"/>
          </a:p>
        </p:txBody>
      </p:sp>
    </p:spTree>
    <p:extLst>
      <p:ext uri="{BB962C8B-B14F-4D97-AF65-F5344CB8AC3E}">
        <p14:creationId xmlns:p14="http://schemas.microsoft.com/office/powerpoint/2010/main" val="1893034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51151B-EC65-922B-A45E-410D4DFC7B93}"/>
              </a:ext>
            </a:extLst>
          </p:cNvPr>
          <p:cNvSpPr txBox="1"/>
          <p:nvPr/>
        </p:nvSpPr>
        <p:spPr>
          <a:xfrm>
            <a:off x="20782" y="381000"/>
            <a:ext cx="9123218" cy="5816977"/>
          </a:xfrm>
          <a:prstGeom prst="rect">
            <a:avLst/>
          </a:prstGeom>
          <a:noFill/>
        </p:spPr>
        <p:txBody>
          <a:bodyPr wrap="square">
            <a:spAutoFit/>
          </a:bodyPr>
          <a:lstStyle/>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class</a:t>
            </a:r>
            <a:r>
              <a:rPr lang="en-IN" sz="1200" dirty="0">
                <a:solidFill>
                  <a:srgbClr val="0000FF"/>
                </a:solidFill>
                <a:latin typeface="Cascadia Mono" panose="020B0609020000020004" pitchFamily="49" charset="0"/>
              </a:rPr>
              <a:t>="style3"&gt;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Email:</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class</a:t>
            </a:r>
            <a:r>
              <a:rPr lang="en-IN" sz="1200" dirty="0">
                <a:solidFill>
                  <a:srgbClr val="0000FF"/>
                </a:solidFill>
                <a:latin typeface="Cascadia Mono" panose="020B0609020000020004" pitchFamily="49" charset="0"/>
              </a:rPr>
              <a:t>="style2"&gt;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txtemail</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style</a:t>
            </a:r>
            <a:r>
              <a:rPr lang="en-IN" sz="1200" dirty="0">
                <a:solidFill>
                  <a:srgbClr val="0000FF"/>
                </a:solidFill>
                <a:latin typeface="Cascadia Mono" panose="020B0609020000020004" pitchFamily="49" charset="0"/>
              </a:rPr>
              <a:t>="</a:t>
            </a:r>
            <a:r>
              <a:rPr lang="en-IN" sz="1200" dirty="0">
                <a:solidFill>
                  <a:srgbClr val="FF0000"/>
                </a:solidFill>
                <a:latin typeface="Cascadia Mono" panose="020B0609020000020004" pitchFamily="49" charset="0"/>
              </a:rPr>
              <a:t>width</a:t>
            </a:r>
            <a:r>
              <a:rPr lang="en-IN" sz="1200" dirty="0">
                <a:solidFill>
                  <a:srgbClr val="000000"/>
                </a:solidFill>
                <a:latin typeface="Cascadia Mono" panose="020B0609020000020004" pitchFamily="49" charset="0"/>
              </a:rPr>
              <a:t>:</a:t>
            </a:r>
            <a:r>
              <a:rPr lang="en-IN" sz="1200" dirty="0">
                <a:solidFill>
                  <a:srgbClr val="0000FF"/>
                </a:solidFill>
                <a:latin typeface="Cascadia Mono" panose="020B0609020000020004" pitchFamily="49" charset="0"/>
              </a:rPr>
              <a:t>250px"&gt;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RegularExpressionValidator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="remail"</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ControlToValidate</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txtemail</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ErrorMessage</a:t>
            </a:r>
            <a:r>
              <a:rPr lang="en-IN" sz="1200" dirty="0">
                <a:solidFill>
                  <a:srgbClr val="0000FF"/>
                </a:solidFill>
                <a:latin typeface="Cascadia Mono" panose="020B0609020000020004" pitchFamily="49" charset="0"/>
              </a:rPr>
              <a:t>="Enter your email"</a:t>
            </a:r>
            <a:r>
              <a:rPr lang="en-IN" sz="1200" dirty="0">
                <a:solidFill>
                  <a:srgbClr val="000000"/>
                </a:solidFill>
                <a:latin typeface="Cascadia Mono" panose="020B0609020000020004" pitchFamily="49" charset="0"/>
              </a:rPr>
              <a:t> </a:t>
            </a:r>
          </a:p>
          <a:p>
            <a:r>
              <a:rPr lang="es-ES" sz="1200" dirty="0">
                <a:solidFill>
                  <a:srgbClr val="000000"/>
                </a:solidFill>
                <a:latin typeface="Cascadia Mono" panose="020B0609020000020004" pitchFamily="49" charset="0"/>
              </a:rPr>
              <a:t>               </a:t>
            </a:r>
            <a:r>
              <a:rPr lang="es-ES" sz="1200" dirty="0" err="1">
                <a:solidFill>
                  <a:srgbClr val="FF0000"/>
                </a:solidFill>
                <a:latin typeface="Cascadia Mono" panose="020B0609020000020004" pitchFamily="49" charset="0"/>
              </a:rPr>
              <a:t>ForeColor</a:t>
            </a:r>
            <a:r>
              <a:rPr lang="es-ES" sz="1200" dirty="0">
                <a:solidFill>
                  <a:srgbClr val="0000FF"/>
                </a:solidFill>
                <a:latin typeface="Cascadia Mono" panose="020B0609020000020004" pitchFamily="49" charset="0"/>
              </a:rPr>
              <a:t>="Red"</a:t>
            </a:r>
            <a:r>
              <a:rPr lang="es-ES" sz="1200" dirty="0">
                <a:solidFill>
                  <a:srgbClr val="000000"/>
                </a:solidFill>
                <a:latin typeface="Cascadia Mono" panose="020B0609020000020004" pitchFamily="49" charset="0"/>
              </a:rPr>
              <a:t> </a:t>
            </a:r>
            <a:r>
              <a:rPr lang="es-ES" sz="1200" dirty="0" err="1">
                <a:solidFill>
                  <a:srgbClr val="FF0000"/>
                </a:solidFill>
                <a:latin typeface="Cascadia Mono" panose="020B0609020000020004" pitchFamily="49" charset="0"/>
              </a:rPr>
              <a:t>ValidationExpression</a:t>
            </a:r>
            <a:r>
              <a:rPr lang="es-ES" sz="1200" dirty="0">
                <a:solidFill>
                  <a:srgbClr val="0000FF"/>
                </a:solidFill>
                <a:latin typeface="Cascadia Mono" panose="020B0609020000020004" pitchFamily="49" charset="0"/>
              </a:rPr>
              <a:t>="\w+([-+.']\w+)*@\w+([-.]\w+)*\.\w+([-.]\w+)*"&gt;</a:t>
            </a:r>
            <a:r>
              <a:rPr lang="es-ES"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RegularExpressionValidator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a:solidFill>
                  <a:srgbClr val="800000"/>
                </a:solidFill>
                <a:latin typeface="Cascadia Mono" panose="020B0609020000020004" pitchFamily="49" charset="0"/>
              </a:rPr>
              <a:t>td</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class</a:t>
            </a:r>
            <a:r>
              <a:rPr lang="en-US" sz="1200" dirty="0">
                <a:solidFill>
                  <a:srgbClr val="0000FF"/>
                </a:solidFill>
                <a:latin typeface="Cascadia Mono" panose="020B0609020000020004" pitchFamily="49" charset="0"/>
              </a:rPr>
              <a:t>="style3"</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align</a:t>
            </a:r>
            <a:r>
              <a:rPr lang="en-US" sz="1200" dirty="0">
                <a:solidFill>
                  <a:srgbClr val="0000FF"/>
                </a:solidFill>
                <a:latin typeface="Cascadia Mono" panose="020B0609020000020004" pitchFamily="49" charset="0"/>
              </a:rPr>
              <a:t>="center"</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colspan</a:t>
            </a:r>
            <a:r>
              <a:rPr lang="en-US" sz="1200" dirty="0">
                <a:solidFill>
                  <a:srgbClr val="0000FF"/>
                </a:solidFill>
                <a:latin typeface="Cascadia Mono" panose="020B0609020000020004" pitchFamily="49" charset="0"/>
              </a:rPr>
              <a:t>="3"&gt;</a:t>
            </a:r>
            <a:endParaRPr lang="en-US"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Button</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BtnSubmit</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onclick</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BtnSubmit_Click</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style</a:t>
            </a:r>
            <a:r>
              <a:rPr lang="en-US" sz="1200" dirty="0">
                <a:solidFill>
                  <a:srgbClr val="0000FF"/>
                </a:solidFill>
                <a:latin typeface="Cascadia Mono" panose="020B0609020000020004" pitchFamily="49" charset="0"/>
              </a:rPr>
              <a:t>="</a:t>
            </a:r>
            <a:r>
              <a:rPr lang="en-US" sz="1200" dirty="0">
                <a:solidFill>
                  <a:srgbClr val="FF0000"/>
                </a:solidFill>
                <a:latin typeface="Cascadia Mono" panose="020B0609020000020004" pitchFamily="49" charset="0"/>
              </a:rPr>
              <a:t>text-align</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center"</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Text</a:t>
            </a:r>
            <a:r>
              <a:rPr lang="en-US" sz="1200" dirty="0">
                <a:solidFill>
                  <a:srgbClr val="0000FF"/>
                </a:solidFill>
                <a:latin typeface="Cascadia Mono" panose="020B0609020000020004" pitchFamily="49" charset="0"/>
              </a:rPr>
              <a:t>="Submit"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/&gt;</a:t>
            </a:r>
            <a:endParaRPr lang="en-US"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table</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err="1">
                <a:solidFill>
                  <a:srgbClr val="800000"/>
                </a:solidFill>
                <a:latin typeface="Cascadia Mono" panose="020B0609020000020004" pitchFamily="49" charset="0"/>
              </a:rPr>
              <a:t>asp</a:t>
            </a:r>
            <a:r>
              <a:rPr lang="en-US" sz="1200" dirty="0" err="1">
                <a:solidFill>
                  <a:srgbClr val="0000FF"/>
                </a:solidFill>
                <a:latin typeface="Cascadia Mono" panose="020B0609020000020004" pitchFamily="49" charset="0"/>
              </a:rPr>
              <a:t>:</a:t>
            </a:r>
            <a:r>
              <a:rPr lang="en-US" sz="1200" dirty="0" err="1">
                <a:solidFill>
                  <a:srgbClr val="800000"/>
                </a:solidFill>
                <a:latin typeface="Cascadia Mono" panose="020B0609020000020004" pitchFamily="49" charset="0"/>
              </a:rPr>
              <a:t>ValidationSummary</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ID</a:t>
            </a:r>
            <a:r>
              <a:rPr lang="en-US" sz="1200" dirty="0">
                <a:solidFill>
                  <a:srgbClr val="0000FF"/>
                </a:solidFill>
                <a:latin typeface="Cascadia Mono" panose="020B0609020000020004" pitchFamily="49" charset="0"/>
              </a:rPr>
              <a:t>="ValidationSummary1"</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runat</a:t>
            </a:r>
            <a:r>
              <a:rPr lang="en-US" sz="1200" dirty="0">
                <a:solidFill>
                  <a:srgbClr val="0000FF"/>
                </a:solidFill>
                <a:latin typeface="Cascadia Mono" panose="020B0609020000020004" pitchFamily="49" charset="0"/>
              </a:rPr>
              <a:t>="server"</a:t>
            </a:r>
            <a:r>
              <a:rPr lang="en-US"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DisplayMode</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a:t>
            </a:r>
            <a:r>
              <a:rPr lang="en-US" sz="1200" dirty="0" err="1">
                <a:solidFill>
                  <a:srgbClr val="0000FF"/>
                </a:solidFill>
                <a:latin typeface="Cascadia Mono" panose="020B0609020000020004" pitchFamily="49" charset="0"/>
              </a:rPr>
              <a:t>BulletList</a:t>
            </a:r>
            <a:r>
              <a:rPr lang="en-US" sz="1200" dirty="0">
                <a:solidFill>
                  <a:srgbClr val="0000FF"/>
                </a:solidFill>
                <a:latin typeface="Cascadia Mono" panose="020B0609020000020004" pitchFamily="49" charset="0"/>
              </a:rPr>
              <a:t>"</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ShowSummary</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="true"</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HeaderText</a:t>
            </a:r>
            <a:r>
              <a:rPr lang="en-US" sz="1200" dirty="0">
                <a:solidFill>
                  <a:srgbClr val="0000FF"/>
                </a:solidFill>
                <a:latin typeface="Cascadia Mono" panose="020B0609020000020004" pitchFamily="49" charset="0"/>
              </a:rPr>
              <a:t>="Errors:"</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ForeColor</a:t>
            </a:r>
            <a:r>
              <a:rPr lang="en-US" sz="1200" dirty="0">
                <a:solidFill>
                  <a:srgbClr val="0000FF"/>
                </a:solidFill>
                <a:latin typeface="Cascadia Mono" panose="020B0609020000020004" pitchFamily="49" charset="0"/>
              </a:rPr>
              <a:t>="Red"</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/&gt;</a:t>
            </a:r>
            <a:endParaRPr lang="en-US" sz="1200" dirty="0">
              <a:solidFill>
                <a:srgbClr val="000000"/>
              </a:solidFill>
              <a:latin typeface="Cascadia Mono" panose="020B0609020000020004" pitchFamily="49" charset="0"/>
            </a:endParaRP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form</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body</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html</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489245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DECC0-40F0-CDCA-FA04-78D940D8B96C}"/>
              </a:ext>
            </a:extLst>
          </p:cNvPr>
          <p:cNvPicPr>
            <a:picLocks noChangeAspect="1"/>
          </p:cNvPicPr>
          <p:nvPr/>
        </p:nvPicPr>
        <p:blipFill rotWithShape="1">
          <a:blip r:embed="rId2"/>
          <a:srcRect b="9630"/>
          <a:stretch/>
        </p:blipFill>
        <p:spPr>
          <a:xfrm>
            <a:off x="0" y="152400"/>
            <a:ext cx="9144000" cy="5562600"/>
          </a:xfrm>
          <a:prstGeom prst="rect">
            <a:avLst/>
          </a:prstGeom>
        </p:spPr>
      </p:pic>
    </p:spTree>
    <p:extLst>
      <p:ext uri="{BB962C8B-B14F-4D97-AF65-F5344CB8AC3E}">
        <p14:creationId xmlns:p14="http://schemas.microsoft.com/office/powerpoint/2010/main" val="3440622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EE00C-EFA5-04CB-15E1-12F0EC48E144}"/>
              </a:ext>
            </a:extLst>
          </p:cNvPr>
          <p:cNvPicPr>
            <a:picLocks noChangeAspect="1"/>
          </p:cNvPicPr>
          <p:nvPr/>
        </p:nvPicPr>
        <p:blipFill>
          <a:blip r:embed="rId2"/>
          <a:stretch>
            <a:fillRect/>
          </a:stretch>
        </p:blipFill>
        <p:spPr>
          <a:xfrm>
            <a:off x="0" y="533400"/>
            <a:ext cx="9144000" cy="4905375"/>
          </a:xfrm>
          <a:prstGeom prst="rect">
            <a:avLst/>
          </a:prstGeom>
        </p:spPr>
      </p:pic>
      <p:sp>
        <p:nvSpPr>
          <p:cNvPr id="5" name="TextBox 4">
            <a:extLst>
              <a:ext uri="{FF2B5EF4-FFF2-40B4-BE49-F238E27FC236}">
                <a16:creationId xmlns:a16="http://schemas.microsoft.com/office/drawing/2014/main" id="{A63FA51E-A4A5-51C7-0095-B5A480E1C191}"/>
              </a:ext>
            </a:extLst>
          </p:cNvPr>
          <p:cNvSpPr txBox="1"/>
          <p:nvPr/>
        </p:nvSpPr>
        <p:spPr>
          <a:xfrm>
            <a:off x="762000" y="5177165"/>
            <a:ext cx="8001000" cy="307777"/>
          </a:xfrm>
          <a:prstGeom prst="rect">
            <a:avLst/>
          </a:prstGeom>
          <a:noFill/>
        </p:spPr>
        <p:txBody>
          <a:bodyPr wrap="square">
            <a:spAutoFit/>
          </a:bodyPr>
          <a:lstStyle/>
          <a:p>
            <a:r>
              <a:rPr lang="en-IN" dirty="0"/>
              <a:t>https://www.tutorialspoint.com/asp.net/asp.net_validators.htm</a:t>
            </a:r>
          </a:p>
        </p:txBody>
      </p:sp>
    </p:spTree>
    <p:extLst>
      <p:ext uri="{BB962C8B-B14F-4D97-AF65-F5344CB8AC3E}">
        <p14:creationId xmlns:p14="http://schemas.microsoft.com/office/powerpoint/2010/main" val="378028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9B3-9000-8873-4010-53C0FBE03580}"/>
              </a:ext>
            </a:extLst>
          </p:cNvPr>
          <p:cNvSpPr>
            <a:spLocks noGrp="1"/>
          </p:cNvSpPr>
          <p:nvPr>
            <p:ph type="ctrTitle"/>
          </p:nvPr>
        </p:nvSpPr>
        <p:spPr>
          <a:xfrm>
            <a:off x="34636" y="3657600"/>
            <a:ext cx="8915400" cy="1546500"/>
          </a:xfrm>
        </p:spPr>
        <p:txBody>
          <a:bodyPr/>
          <a:lstStyle/>
          <a:p>
            <a:r>
              <a:rPr lang="en-US" sz="2000" b="0" i="0" dirty="0">
                <a:solidFill>
                  <a:srgbClr val="212121"/>
                </a:solidFill>
                <a:effectLst/>
                <a:latin typeface="+mj-lt"/>
              </a:rPr>
              <a:t>#ControlToValidate property is mandatory for all validate controls</a:t>
            </a:r>
            <a:br>
              <a:rPr lang="en-US" sz="2000" dirty="0">
                <a:solidFill>
                  <a:srgbClr val="212121"/>
                </a:solidFill>
                <a:latin typeface="+mj-lt"/>
              </a:rPr>
            </a:br>
            <a:br>
              <a:rPr lang="en-US" sz="2000" dirty="0">
                <a:solidFill>
                  <a:srgbClr val="212121"/>
                </a:solidFill>
                <a:latin typeface="+mj-lt"/>
              </a:rPr>
            </a:br>
            <a:r>
              <a:rPr lang="en-US" sz="2000" dirty="0">
                <a:solidFill>
                  <a:srgbClr val="212121"/>
                </a:solidFill>
                <a:latin typeface="+mj-lt"/>
              </a:rPr>
              <a:t>#</a:t>
            </a:r>
            <a:r>
              <a:rPr lang="en-US" sz="2000" b="0" i="0" dirty="0">
                <a:solidFill>
                  <a:srgbClr val="212121"/>
                </a:solidFill>
                <a:effectLst/>
                <a:latin typeface="+mj-lt"/>
              </a:rPr>
              <a:t>One validation control will validate only one input control, but multiple validation control can be assigned to the input control.</a:t>
            </a:r>
            <a:br>
              <a:rPr lang="en-US" sz="2000" b="0" i="0" dirty="0">
                <a:solidFill>
                  <a:srgbClr val="212121"/>
                </a:solidFill>
                <a:effectLst/>
                <a:latin typeface="+mj-lt"/>
              </a:rPr>
            </a:br>
            <a:endParaRPr lang="en-IN" sz="2000" dirty="0">
              <a:latin typeface="+mj-lt"/>
            </a:endParaRPr>
          </a:p>
        </p:txBody>
      </p:sp>
    </p:spTree>
    <p:extLst>
      <p:ext uri="{BB962C8B-B14F-4D97-AF65-F5344CB8AC3E}">
        <p14:creationId xmlns:p14="http://schemas.microsoft.com/office/powerpoint/2010/main" val="39114722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BAC43-FF21-724B-F045-AB32E2D17779}"/>
              </a:ext>
            </a:extLst>
          </p:cNvPr>
          <p:cNvSpPr txBox="1"/>
          <p:nvPr/>
        </p:nvSpPr>
        <p:spPr>
          <a:xfrm>
            <a:off x="2971800" y="2514600"/>
            <a:ext cx="4876800" cy="584775"/>
          </a:xfrm>
          <a:prstGeom prst="rect">
            <a:avLst/>
          </a:prstGeom>
          <a:noFill/>
        </p:spPr>
        <p:txBody>
          <a:bodyPr wrap="square" rtlCol="0">
            <a:spAutoFit/>
          </a:bodyPr>
          <a:lstStyle/>
          <a:p>
            <a:r>
              <a:rPr lang="en-US" sz="3200" dirty="0"/>
              <a:t>Another Application</a:t>
            </a:r>
            <a:endParaRPr lang="en-IN" sz="3200" dirty="0"/>
          </a:p>
        </p:txBody>
      </p:sp>
    </p:spTree>
    <p:extLst>
      <p:ext uri="{BB962C8B-B14F-4D97-AF65-F5344CB8AC3E}">
        <p14:creationId xmlns:p14="http://schemas.microsoft.com/office/powerpoint/2010/main" val="1188697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716B8-AF88-5C99-8571-C97F0553D550}"/>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447364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66A35-0E7D-66E6-168F-1B73963F8500}"/>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36774832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98998-CCF9-26FF-8073-77CC8EF26BCB}"/>
              </a:ext>
            </a:extLst>
          </p:cNvPr>
          <p:cNvPicPr>
            <a:picLocks noChangeAspect="1"/>
          </p:cNvPicPr>
          <p:nvPr/>
        </p:nvPicPr>
        <p:blipFill>
          <a:blip r:embed="rId2"/>
          <a:stretch>
            <a:fillRect/>
          </a:stretch>
        </p:blipFill>
        <p:spPr>
          <a:xfrm>
            <a:off x="0" y="257175"/>
            <a:ext cx="9144000" cy="6343650"/>
          </a:xfrm>
          <a:prstGeom prst="rect">
            <a:avLst/>
          </a:prstGeom>
        </p:spPr>
      </p:pic>
    </p:spTree>
    <p:extLst>
      <p:ext uri="{BB962C8B-B14F-4D97-AF65-F5344CB8AC3E}">
        <p14:creationId xmlns:p14="http://schemas.microsoft.com/office/powerpoint/2010/main" val="986066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sual Studio Environment">
            <a:extLst>
              <a:ext uri="{FF2B5EF4-FFF2-40B4-BE49-F238E27FC236}">
                <a16:creationId xmlns:a16="http://schemas.microsoft.com/office/drawing/2014/main" id="{7CBDDB35-09B3-D366-DE3A-44BCF116C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2296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577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FADED9-4784-A1CE-898F-49DB0B97F6D0}"/>
              </a:ext>
            </a:extLst>
          </p:cNvPr>
          <p:cNvSpPr txBox="1"/>
          <p:nvPr/>
        </p:nvSpPr>
        <p:spPr>
          <a:xfrm>
            <a:off x="152400" y="685800"/>
            <a:ext cx="8763000" cy="4832092"/>
          </a:xfrm>
          <a:prstGeom prst="rect">
            <a:avLst/>
          </a:prstGeom>
          <a:noFill/>
        </p:spPr>
        <p:txBody>
          <a:bodyPr wrap="square">
            <a:spAutoFit/>
          </a:bodyPr>
          <a:lstStyle/>
          <a:p>
            <a:r>
              <a:rPr lang="en-IN" dirty="0"/>
              <a:t>&lt;%@ Page Language="C#" </a:t>
            </a:r>
            <a:r>
              <a:rPr lang="en-IN" dirty="0" err="1"/>
              <a:t>AutoEventWireup</a:t>
            </a:r>
            <a:r>
              <a:rPr lang="en-IN" dirty="0"/>
              <a:t>="true" </a:t>
            </a:r>
            <a:r>
              <a:rPr lang="en-IN" dirty="0" err="1"/>
              <a:t>CodeFile</a:t>
            </a:r>
            <a:r>
              <a:rPr lang="en-IN" dirty="0"/>
              <a:t>="</a:t>
            </a:r>
            <a:r>
              <a:rPr lang="en-IN" dirty="0" err="1"/>
              <a:t>Default.aspx.cs</a:t>
            </a:r>
            <a:r>
              <a:rPr lang="en-IN" dirty="0"/>
              <a:t>" Inherits=“</a:t>
            </a:r>
            <a:r>
              <a:rPr lang="en-IN" dirty="0" err="1">
                <a:solidFill>
                  <a:srgbClr val="C00000"/>
                </a:solidFill>
              </a:rPr>
              <a:t>namespace.</a:t>
            </a:r>
            <a:r>
              <a:rPr lang="en-IN" dirty="0" err="1"/>
              <a:t>_Default</a:t>
            </a:r>
            <a:r>
              <a:rPr lang="en-IN" dirty="0"/>
              <a:t>" %&gt;</a:t>
            </a:r>
          </a:p>
          <a:p>
            <a:r>
              <a:rPr lang="en-IN" dirty="0"/>
              <a:t>&lt;!DOCTYPE html PUBLIC "-//W3C//DTD XHTML 1.0 Transitional//EN" "http://www.w3.org/TR/xhtml1/DTD/xhtml1-transitional.dtd"&gt;</a:t>
            </a:r>
          </a:p>
          <a:p>
            <a:r>
              <a:rPr lang="en-IN" dirty="0"/>
              <a:t>&lt;html </a:t>
            </a:r>
            <a:r>
              <a:rPr lang="en-IN" dirty="0" err="1"/>
              <a:t>xmlns</a:t>
            </a:r>
            <a:r>
              <a:rPr lang="en-IN" dirty="0"/>
              <a:t>="http://www.w3.org/1999/xhtml"&gt;</a:t>
            </a:r>
          </a:p>
          <a:p>
            <a:r>
              <a:rPr lang="en-IN" dirty="0"/>
              <a:t>&lt;head </a:t>
            </a:r>
            <a:r>
              <a:rPr lang="en-IN" dirty="0" err="1"/>
              <a:t>runat</a:t>
            </a:r>
            <a:r>
              <a:rPr lang="en-IN" dirty="0"/>
              <a:t>="server"&gt;</a:t>
            </a:r>
          </a:p>
          <a:p>
            <a:r>
              <a:rPr lang="en-IN" dirty="0"/>
              <a:t>    &lt;title&gt;Untitled Page&lt;/title&gt;</a:t>
            </a:r>
          </a:p>
          <a:p>
            <a:r>
              <a:rPr lang="en-IN" dirty="0"/>
              <a:t>&lt;/head&gt;</a:t>
            </a:r>
          </a:p>
          <a:p>
            <a:r>
              <a:rPr lang="en-IN" dirty="0"/>
              <a:t>&lt;body&gt;</a:t>
            </a:r>
          </a:p>
          <a:p>
            <a:r>
              <a:rPr lang="en-IN" dirty="0"/>
              <a:t>    &lt;form id="form1" </a:t>
            </a:r>
            <a:r>
              <a:rPr lang="en-IN" dirty="0" err="1"/>
              <a:t>runat</a:t>
            </a:r>
            <a:r>
              <a:rPr lang="en-IN" dirty="0"/>
              <a:t>="server"&gt;</a:t>
            </a:r>
          </a:p>
          <a:p>
            <a:r>
              <a:rPr lang="en-IN" dirty="0"/>
              <a:t>    &lt;div&gt;</a:t>
            </a:r>
          </a:p>
          <a:p>
            <a:r>
              <a:rPr lang="en-IN" dirty="0"/>
              <a:t>        &lt;</a:t>
            </a:r>
            <a:r>
              <a:rPr lang="en-IN" dirty="0" err="1"/>
              <a:t>asp:Label</a:t>
            </a:r>
            <a:r>
              <a:rPr lang="en-IN" dirty="0"/>
              <a:t> ID="Label3" </a:t>
            </a:r>
            <a:r>
              <a:rPr lang="en-IN" dirty="0" err="1"/>
              <a:t>runat</a:t>
            </a:r>
            <a:r>
              <a:rPr lang="en-IN" dirty="0"/>
              <a:t>="server" Style="top: 241px; left: 70px; position: absolute;</a:t>
            </a:r>
          </a:p>
          <a:p>
            <a:r>
              <a:rPr lang="en-IN" dirty="0"/>
              <a:t>            height: 22px; width: 128px; bottom: 282px;" Text="Enter your email id:"&gt;&lt;/</a:t>
            </a:r>
            <a:r>
              <a:rPr lang="en-IN" dirty="0" err="1"/>
              <a:t>asp:Label</a:t>
            </a:r>
            <a:r>
              <a:rPr lang="en-IN" dirty="0"/>
              <a:t>&gt;</a:t>
            </a:r>
          </a:p>
          <a:p>
            <a:r>
              <a:rPr lang="en-IN" dirty="0"/>
              <a:t>        &lt;</a:t>
            </a:r>
            <a:r>
              <a:rPr lang="en-IN" dirty="0" err="1"/>
              <a:t>asp:Label</a:t>
            </a:r>
            <a:r>
              <a:rPr lang="en-IN" dirty="0"/>
              <a:t> ID="Label1" </a:t>
            </a:r>
            <a:r>
              <a:rPr lang="en-IN" dirty="0" err="1"/>
              <a:t>runat</a:t>
            </a:r>
            <a:r>
              <a:rPr lang="en-IN" dirty="0"/>
              <a:t>="server" Style="top: 54px; left: 74px; position: absolute;</a:t>
            </a:r>
          </a:p>
          <a:p>
            <a:r>
              <a:rPr lang="en-IN" dirty="0"/>
              <a:t>            height: 22px; width: 128px" Text="Enter your name:"&gt;&lt;/</a:t>
            </a:r>
            <a:r>
              <a:rPr lang="en-IN" dirty="0" err="1"/>
              <a:t>asp:Label</a:t>
            </a:r>
            <a:r>
              <a:rPr lang="en-IN" dirty="0"/>
              <a:t>&gt;</a:t>
            </a:r>
          </a:p>
          <a:p>
            <a:r>
              <a:rPr lang="en-IN" dirty="0"/>
              <a:t>        &lt;</a:t>
            </a:r>
            <a:r>
              <a:rPr lang="en-IN" dirty="0" err="1"/>
              <a:t>asp:TextBox</a:t>
            </a:r>
            <a:r>
              <a:rPr lang="en-IN" dirty="0"/>
              <a:t> ID="TextBox1" </a:t>
            </a:r>
            <a:r>
              <a:rPr lang="en-IN" dirty="0" err="1"/>
              <a:t>runat</a:t>
            </a:r>
            <a:r>
              <a:rPr lang="en-IN" dirty="0"/>
              <a:t>="server" Style="top: 54px; left: 221px; position: absolute;</a:t>
            </a:r>
          </a:p>
          <a:p>
            <a:r>
              <a:rPr lang="en-IN" dirty="0"/>
              <a:t>            height: 22px; width: 128px; right: 396px;"&gt;&lt;/</a:t>
            </a:r>
            <a:r>
              <a:rPr lang="en-IN" dirty="0" err="1"/>
              <a:t>asp:TextBox</a:t>
            </a:r>
            <a:r>
              <a:rPr lang="en-IN" dirty="0"/>
              <a:t>&gt;</a:t>
            </a:r>
          </a:p>
          <a:p>
            <a:r>
              <a:rPr lang="en-IN" dirty="0"/>
              <a:t>        &lt;</a:t>
            </a:r>
            <a:r>
              <a:rPr lang="en-IN" dirty="0" err="1"/>
              <a:t>asp:RequiredFieldValidator</a:t>
            </a:r>
            <a:r>
              <a:rPr lang="en-IN" dirty="0"/>
              <a:t> ID="RequiredFieldValidator1" </a:t>
            </a:r>
            <a:r>
              <a:rPr lang="en-IN" dirty="0" err="1"/>
              <a:t>runat</a:t>
            </a:r>
            <a:r>
              <a:rPr lang="en-IN" dirty="0"/>
              <a:t>="server" Style="top: 56px;</a:t>
            </a:r>
          </a:p>
          <a:p>
            <a:r>
              <a:rPr lang="en-IN" dirty="0"/>
              <a:t>            left: 378px; position: absolute; height: 22px; width: 128px" </a:t>
            </a:r>
            <a:r>
              <a:rPr lang="en-IN" dirty="0" err="1"/>
              <a:t>ErrorMessage</a:t>
            </a:r>
            <a:r>
              <a:rPr lang="en-IN" dirty="0"/>
              <a:t>="</a:t>
            </a:r>
            <a:r>
              <a:rPr lang="en-IN" dirty="0" err="1"/>
              <a:t>RequiredFieldValidator</a:t>
            </a:r>
            <a:r>
              <a:rPr lang="en-IN" dirty="0"/>
              <a:t>"</a:t>
            </a:r>
          </a:p>
          <a:p>
            <a:r>
              <a:rPr lang="en-IN" dirty="0"/>
              <a:t>            </a:t>
            </a:r>
            <a:r>
              <a:rPr lang="en-IN" dirty="0" err="1"/>
              <a:t>ControlToValidate</a:t>
            </a:r>
            <a:r>
              <a:rPr lang="en-IN" dirty="0"/>
              <a:t>="TextBox1"&gt;name is</a:t>
            </a:r>
          </a:p>
          <a:p>
            <a:r>
              <a:rPr lang="en-IN" dirty="0"/>
              <a:t>        mandatory &lt;/</a:t>
            </a:r>
            <a:r>
              <a:rPr lang="en-IN" dirty="0" err="1"/>
              <a:t>asp:RequiredFieldValidator</a:t>
            </a:r>
            <a:r>
              <a:rPr lang="en-IN" dirty="0"/>
              <a:t>&gt;</a:t>
            </a:r>
          </a:p>
          <a:p>
            <a:r>
              <a:rPr lang="en-IN" dirty="0"/>
              <a:t>    &lt;/div&gt;</a:t>
            </a:r>
          </a:p>
        </p:txBody>
      </p:sp>
      <p:sp>
        <p:nvSpPr>
          <p:cNvPr id="6" name="TextBox 5">
            <a:extLst>
              <a:ext uri="{FF2B5EF4-FFF2-40B4-BE49-F238E27FC236}">
                <a16:creationId xmlns:a16="http://schemas.microsoft.com/office/drawing/2014/main" id="{9B9D02B8-3CA7-10E5-5449-87617C768736}"/>
              </a:ext>
            </a:extLst>
          </p:cNvPr>
          <p:cNvSpPr txBox="1"/>
          <p:nvPr/>
        </p:nvSpPr>
        <p:spPr>
          <a:xfrm>
            <a:off x="2819400" y="228600"/>
            <a:ext cx="3352800" cy="307777"/>
          </a:xfrm>
          <a:prstGeom prst="rect">
            <a:avLst/>
          </a:prstGeom>
          <a:noFill/>
        </p:spPr>
        <p:txBody>
          <a:bodyPr wrap="square" rtlCol="0">
            <a:spAutoFit/>
          </a:bodyPr>
          <a:lstStyle/>
          <a:p>
            <a:r>
              <a:rPr lang="en-US" b="1" dirty="0">
                <a:solidFill>
                  <a:srgbClr val="0070C0"/>
                </a:solidFill>
              </a:rPr>
              <a:t>Default.aspx code</a:t>
            </a:r>
            <a:endParaRPr lang="en-IN" b="1" dirty="0">
              <a:solidFill>
                <a:srgbClr val="0070C0"/>
              </a:solidFill>
            </a:endParaRPr>
          </a:p>
        </p:txBody>
      </p:sp>
    </p:spTree>
    <p:extLst>
      <p:ext uri="{BB962C8B-B14F-4D97-AF65-F5344CB8AC3E}">
        <p14:creationId xmlns:p14="http://schemas.microsoft.com/office/powerpoint/2010/main" val="417017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71BDD-E615-97D6-1D17-1ACB7B0B3A3C}"/>
              </a:ext>
            </a:extLst>
          </p:cNvPr>
          <p:cNvSpPr txBox="1"/>
          <p:nvPr/>
        </p:nvSpPr>
        <p:spPr>
          <a:xfrm>
            <a:off x="177800" y="228600"/>
            <a:ext cx="8991600" cy="5047536"/>
          </a:xfrm>
          <a:prstGeom prst="rect">
            <a:avLst/>
          </a:prstGeom>
          <a:noFill/>
        </p:spPr>
        <p:txBody>
          <a:bodyPr wrap="square">
            <a:spAutoFit/>
          </a:bodyPr>
          <a:lstStyle/>
          <a:p>
            <a:r>
              <a:rPr lang="en-IN" dirty="0"/>
              <a:t>&lt;p&gt;</a:t>
            </a:r>
          </a:p>
          <a:p>
            <a:r>
              <a:rPr lang="en-IN" dirty="0"/>
              <a:t>        &lt;</a:t>
            </a:r>
            <a:r>
              <a:rPr lang="en-IN" dirty="0" err="1"/>
              <a:t>asp:Button</a:t>
            </a:r>
            <a:r>
              <a:rPr lang="en-IN" dirty="0"/>
              <a:t> ID="Button1" </a:t>
            </a:r>
            <a:r>
              <a:rPr lang="en-IN" dirty="0" err="1"/>
              <a:t>runat</a:t>
            </a:r>
            <a:r>
              <a:rPr lang="en-IN" dirty="0"/>
              <a:t>="server" Style="top: 311px; left: 267px; position: absolute;</a:t>
            </a:r>
          </a:p>
          <a:p>
            <a:r>
              <a:rPr lang="en-IN" dirty="0"/>
              <a:t>            height: 26px; width: 61px" Text="Submit" /&gt;</a:t>
            </a:r>
          </a:p>
          <a:p>
            <a:r>
              <a:rPr lang="en-IN" dirty="0"/>
              <a:t>    &lt;/p&gt;</a:t>
            </a:r>
          </a:p>
          <a:p>
            <a:r>
              <a:rPr lang="en-IN" dirty="0"/>
              <a:t>    &lt;</a:t>
            </a:r>
            <a:r>
              <a:rPr lang="en-IN" dirty="0" err="1"/>
              <a:t>asp:TextBox</a:t>
            </a:r>
            <a:r>
              <a:rPr lang="en-IN" dirty="0"/>
              <a:t> ID="TextBox3" </a:t>
            </a:r>
            <a:r>
              <a:rPr lang="en-IN" dirty="0" err="1"/>
              <a:t>runat</a:t>
            </a:r>
            <a:r>
              <a:rPr lang="en-IN" dirty="0"/>
              <a:t>="server" Style="top: 145px; left: 217px; position: absolute;</a:t>
            </a:r>
          </a:p>
          <a:p>
            <a:r>
              <a:rPr lang="en-IN" dirty="0"/>
              <a:t>        height: 22px; width: 131px" </a:t>
            </a:r>
            <a:r>
              <a:rPr lang="en-IN" dirty="0" err="1"/>
              <a:t>TextMode</a:t>
            </a:r>
            <a:r>
              <a:rPr lang="en-IN" dirty="0"/>
              <a:t>="Password"&gt;&lt;/</a:t>
            </a:r>
            <a:r>
              <a:rPr lang="en-IN" dirty="0" err="1"/>
              <a:t>asp:TextBox</a:t>
            </a:r>
            <a:r>
              <a:rPr lang="en-IN" dirty="0"/>
              <a:t>&gt;</a:t>
            </a:r>
          </a:p>
          <a:p>
            <a:r>
              <a:rPr lang="en-IN" dirty="0"/>
              <a:t>    &lt;p&gt;</a:t>
            </a:r>
          </a:p>
          <a:p>
            <a:r>
              <a:rPr lang="en-IN" dirty="0"/>
              <a:t>        &lt;</a:t>
            </a:r>
            <a:r>
              <a:rPr lang="en-IN" dirty="0" err="1"/>
              <a:t>asp:TextBox</a:t>
            </a:r>
            <a:r>
              <a:rPr lang="en-IN" dirty="0"/>
              <a:t> ID="TextBox2" </a:t>
            </a:r>
            <a:r>
              <a:rPr lang="en-IN" dirty="0" err="1"/>
              <a:t>runat</a:t>
            </a:r>
            <a:r>
              <a:rPr lang="en-IN" dirty="0"/>
              <a:t>="server" Style="top: 101px; left: 218px; position: absolute;</a:t>
            </a:r>
          </a:p>
          <a:p>
            <a:r>
              <a:rPr lang="en-IN" dirty="0"/>
              <a:t>            height: 22px; width: 131px" </a:t>
            </a:r>
            <a:r>
              <a:rPr lang="en-IN" dirty="0" err="1"/>
              <a:t>TextMode</a:t>
            </a:r>
            <a:r>
              <a:rPr lang="en-IN" dirty="0"/>
              <a:t>="Password"&gt;&lt;/</a:t>
            </a:r>
            <a:r>
              <a:rPr lang="en-IN" dirty="0" err="1"/>
              <a:t>asp:TextBox</a:t>
            </a:r>
            <a:r>
              <a:rPr lang="en-IN" dirty="0"/>
              <a:t>&gt;</a:t>
            </a:r>
          </a:p>
          <a:p>
            <a:r>
              <a:rPr lang="en-IN" dirty="0"/>
              <a:t>        &lt;</a:t>
            </a:r>
            <a:r>
              <a:rPr lang="en-IN" dirty="0" err="1"/>
              <a:t>asp:Label</a:t>
            </a:r>
            <a:r>
              <a:rPr lang="en-IN" dirty="0"/>
              <a:t> ID="Label4" </a:t>
            </a:r>
            <a:r>
              <a:rPr lang="en-IN" dirty="0" err="1"/>
              <a:t>runat</a:t>
            </a:r>
            <a:r>
              <a:rPr lang="en-IN" dirty="0"/>
              <a:t>="server" Style="top: 105px; left: 74px; position: absolute;</a:t>
            </a:r>
          </a:p>
          <a:p>
            <a:r>
              <a:rPr lang="en-IN" dirty="0"/>
              <a:t>            height: 22px; width: 128px" Text="Password"&gt;&lt;/</a:t>
            </a:r>
            <a:r>
              <a:rPr lang="en-IN" dirty="0" err="1"/>
              <a:t>asp:Label</a:t>
            </a:r>
            <a:r>
              <a:rPr lang="en-IN" dirty="0"/>
              <a:t>&gt;</a:t>
            </a:r>
          </a:p>
          <a:p>
            <a:r>
              <a:rPr lang="en-IN" dirty="0"/>
              <a:t>        &lt;</a:t>
            </a:r>
            <a:r>
              <a:rPr lang="en-IN" dirty="0" err="1"/>
              <a:t>asp:TextBox</a:t>
            </a:r>
            <a:r>
              <a:rPr lang="en-IN" dirty="0"/>
              <a:t> ID="TextBox5" </a:t>
            </a:r>
            <a:r>
              <a:rPr lang="en-IN" dirty="0" err="1"/>
              <a:t>runat</a:t>
            </a:r>
            <a:r>
              <a:rPr lang="en-IN" dirty="0"/>
              <a:t>="server" Style="top: 239px; left: 210px; position: absolute;</a:t>
            </a:r>
          </a:p>
          <a:p>
            <a:r>
              <a:rPr lang="en-IN" dirty="0"/>
              <a:t>            height: 22px; width: 134px"&gt;&lt;/</a:t>
            </a:r>
            <a:r>
              <a:rPr lang="en-IN" dirty="0" err="1"/>
              <a:t>asp:TextBox</a:t>
            </a:r>
            <a:r>
              <a:rPr lang="en-IN" dirty="0"/>
              <a:t>&gt;</a:t>
            </a:r>
          </a:p>
          <a:p>
            <a:r>
              <a:rPr lang="en-IN" dirty="0"/>
              <a:t>    &lt;/p&gt;</a:t>
            </a:r>
          </a:p>
          <a:p>
            <a:r>
              <a:rPr lang="en-IN" dirty="0"/>
              <a:t>    &lt;</a:t>
            </a:r>
            <a:r>
              <a:rPr lang="en-IN" dirty="0" err="1"/>
              <a:t>asp:RequiredFieldValidator</a:t>
            </a:r>
            <a:r>
              <a:rPr lang="en-IN" dirty="0"/>
              <a:t> ID="RequiredFieldValidator3" </a:t>
            </a:r>
            <a:r>
              <a:rPr lang="en-IN" dirty="0" err="1"/>
              <a:t>runat</a:t>
            </a:r>
            <a:r>
              <a:rPr lang="en-IN" dirty="0"/>
              <a:t>="server" Style="top: 98px;</a:t>
            </a:r>
          </a:p>
          <a:p>
            <a:r>
              <a:rPr lang="en-IN" dirty="0"/>
              <a:t>        left: 367px; position: absolute; height: 26px; width: 162px" </a:t>
            </a:r>
            <a:r>
              <a:rPr lang="en-IN" dirty="0" err="1"/>
              <a:t>ErrorMessage</a:t>
            </a:r>
            <a:r>
              <a:rPr lang="en-IN" dirty="0"/>
              <a:t>="password required"</a:t>
            </a:r>
          </a:p>
          <a:p>
            <a:r>
              <a:rPr lang="en-IN" dirty="0"/>
              <a:t>        </a:t>
            </a:r>
            <a:r>
              <a:rPr lang="en-IN" dirty="0" err="1"/>
              <a:t>ControlToValidate</a:t>
            </a:r>
            <a:r>
              <a:rPr lang="en-IN" dirty="0"/>
              <a:t>="TextBox2"&gt;&lt;/</a:t>
            </a:r>
            <a:r>
              <a:rPr lang="en-IN" dirty="0" err="1"/>
              <a:t>asp:RequiredFieldValidator</a:t>
            </a:r>
            <a:r>
              <a:rPr lang="en-IN" dirty="0"/>
              <a:t>&gt;</a:t>
            </a:r>
          </a:p>
          <a:p>
            <a:r>
              <a:rPr lang="en-IN" dirty="0"/>
              <a:t>    &lt;</a:t>
            </a:r>
            <a:r>
              <a:rPr lang="en-IN" dirty="0" err="1"/>
              <a:t>asp:RequiredFieldValidator</a:t>
            </a:r>
            <a:r>
              <a:rPr lang="en-IN" dirty="0"/>
              <a:t> ID="RequiredFieldValidator2" </a:t>
            </a:r>
            <a:r>
              <a:rPr lang="en-IN" dirty="0" err="1"/>
              <a:t>runat</a:t>
            </a:r>
            <a:r>
              <a:rPr lang="en-IN" dirty="0"/>
              <a:t>="server" Style="top: 145px;</a:t>
            </a:r>
          </a:p>
          <a:p>
            <a:r>
              <a:rPr lang="en-IN" dirty="0"/>
              <a:t>        left: 367px; position: absolute; height: 26px; width: 162px" </a:t>
            </a:r>
            <a:r>
              <a:rPr lang="en-IN" dirty="0" err="1"/>
              <a:t>ErrorMessage</a:t>
            </a:r>
            <a:r>
              <a:rPr lang="en-IN" dirty="0"/>
              <a:t>="password required"</a:t>
            </a:r>
          </a:p>
          <a:p>
            <a:r>
              <a:rPr lang="en-IN" dirty="0"/>
              <a:t>        </a:t>
            </a:r>
            <a:r>
              <a:rPr lang="en-IN" dirty="0" err="1"/>
              <a:t>ControlToValidate</a:t>
            </a:r>
            <a:r>
              <a:rPr lang="en-IN" dirty="0"/>
              <a:t>="TextBox3"&gt;&lt;/</a:t>
            </a:r>
            <a:r>
              <a:rPr lang="en-IN" dirty="0" err="1"/>
              <a:t>asp:RequiredFieldValidator</a:t>
            </a:r>
            <a:r>
              <a:rPr lang="en-IN" dirty="0"/>
              <a:t>&gt;</a:t>
            </a:r>
          </a:p>
          <a:p>
            <a:r>
              <a:rPr lang="en-IN" dirty="0"/>
              <a:t>    &lt;</a:t>
            </a:r>
            <a:r>
              <a:rPr lang="en-IN" dirty="0" err="1"/>
              <a:t>asp:CompareValidator</a:t>
            </a:r>
            <a:r>
              <a:rPr lang="en-IN" dirty="0"/>
              <a:t> ID="CompareValidator1" </a:t>
            </a:r>
            <a:r>
              <a:rPr lang="en-IN" dirty="0" err="1"/>
              <a:t>runat</a:t>
            </a:r>
            <a:r>
              <a:rPr lang="en-IN" dirty="0"/>
              <a:t>="server" Style="top: 149px; left: 512px;</a:t>
            </a:r>
          </a:p>
          <a:p>
            <a:r>
              <a:rPr lang="en-IN" dirty="0"/>
              <a:t>        position: absolute; height: 26px; width: 162px" </a:t>
            </a:r>
            <a:r>
              <a:rPr lang="en-IN" dirty="0" err="1"/>
              <a:t>ErrorMessage</a:t>
            </a:r>
            <a:r>
              <a:rPr lang="en-IN" dirty="0"/>
              <a:t>="</a:t>
            </a:r>
            <a:r>
              <a:rPr lang="en-IN" dirty="0" err="1"/>
              <a:t>CompareValidator</a:t>
            </a:r>
            <a:r>
              <a:rPr lang="en-IN" dirty="0"/>
              <a:t>"</a:t>
            </a:r>
          </a:p>
          <a:p>
            <a:r>
              <a:rPr lang="en-IN" dirty="0"/>
              <a:t>        </a:t>
            </a:r>
            <a:r>
              <a:rPr lang="en-IN" dirty="0" err="1"/>
              <a:t>ControlToValidate</a:t>
            </a:r>
            <a:r>
              <a:rPr lang="en-IN" dirty="0"/>
              <a:t>="TextBox3" </a:t>
            </a:r>
            <a:r>
              <a:rPr lang="en-IN" dirty="0" err="1"/>
              <a:t>ValueToCompare</a:t>
            </a:r>
            <a:r>
              <a:rPr lang="en-IN" dirty="0"/>
              <a:t>="hello"&gt;&lt;/</a:t>
            </a:r>
            <a:r>
              <a:rPr lang="en-IN" dirty="0" err="1"/>
              <a:t>asp:CompareValidator</a:t>
            </a:r>
            <a:r>
              <a:rPr lang="en-IN" dirty="0"/>
              <a:t>&gt;</a:t>
            </a:r>
          </a:p>
        </p:txBody>
      </p:sp>
    </p:spTree>
    <p:extLst>
      <p:ext uri="{BB962C8B-B14F-4D97-AF65-F5344CB8AC3E}">
        <p14:creationId xmlns:p14="http://schemas.microsoft.com/office/powerpoint/2010/main" val="1800320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CCC999-1010-F201-141C-4389B426DC4A}"/>
              </a:ext>
            </a:extLst>
          </p:cNvPr>
          <p:cNvSpPr txBox="1"/>
          <p:nvPr/>
        </p:nvSpPr>
        <p:spPr>
          <a:xfrm>
            <a:off x="190500" y="1143000"/>
            <a:ext cx="8763000" cy="4185761"/>
          </a:xfrm>
          <a:prstGeom prst="rect">
            <a:avLst/>
          </a:prstGeom>
          <a:noFill/>
        </p:spPr>
        <p:txBody>
          <a:bodyPr wrap="square">
            <a:spAutoFit/>
          </a:bodyPr>
          <a:lstStyle/>
          <a:p>
            <a:r>
              <a:rPr lang="en-IN" dirty="0"/>
              <a:t>&lt;p&gt;</a:t>
            </a:r>
          </a:p>
          <a:p>
            <a:r>
              <a:rPr lang="en-IN" dirty="0"/>
              <a:t>        &lt;</a:t>
            </a:r>
            <a:r>
              <a:rPr lang="en-IN" dirty="0" err="1"/>
              <a:t>asp:Label</a:t>
            </a:r>
            <a:r>
              <a:rPr lang="en-IN" dirty="0"/>
              <a:t> ID="Label5" </a:t>
            </a:r>
            <a:r>
              <a:rPr lang="en-IN" dirty="0" err="1"/>
              <a:t>runat</a:t>
            </a:r>
            <a:r>
              <a:rPr lang="en-IN" dirty="0"/>
              <a:t>="server" Style="top: 148px; left: 71px; position: absolute;</a:t>
            </a:r>
          </a:p>
          <a:p>
            <a:r>
              <a:rPr lang="en-IN" dirty="0"/>
              <a:t>            height: 22px; width: 128px; bottom: 375px;" Text="Confirm Password"&gt;&lt;/</a:t>
            </a:r>
            <a:r>
              <a:rPr lang="en-IN" dirty="0" err="1"/>
              <a:t>asp:Label</a:t>
            </a:r>
            <a:r>
              <a:rPr lang="en-IN" dirty="0"/>
              <a:t>&gt;</a:t>
            </a:r>
          </a:p>
          <a:p>
            <a:r>
              <a:rPr lang="en-IN" dirty="0"/>
              <a:t>        &lt;</a:t>
            </a:r>
            <a:r>
              <a:rPr lang="en-IN" dirty="0" err="1"/>
              <a:t>asp:TextBox</a:t>
            </a:r>
            <a:r>
              <a:rPr lang="en-IN" dirty="0"/>
              <a:t> ID="TextBox4" </a:t>
            </a:r>
            <a:r>
              <a:rPr lang="en-IN" dirty="0" err="1"/>
              <a:t>runat</a:t>
            </a:r>
            <a:r>
              <a:rPr lang="en-IN" dirty="0"/>
              <a:t>="server" Style="top: 194px; left: 212px; position: absolute;</a:t>
            </a:r>
          </a:p>
          <a:p>
            <a:r>
              <a:rPr lang="en-IN" dirty="0"/>
              <a:t>            height: 22px; width: 140px"&gt;&lt;/</a:t>
            </a:r>
            <a:r>
              <a:rPr lang="en-IN" dirty="0" err="1"/>
              <a:t>asp:TextBox</a:t>
            </a:r>
            <a:r>
              <a:rPr lang="en-IN" dirty="0"/>
              <a:t>&gt;</a:t>
            </a:r>
          </a:p>
          <a:p>
            <a:r>
              <a:rPr lang="en-IN" dirty="0"/>
              <a:t>        &lt;</a:t>
            </a:r>
            <a:r>
              <a:rPr lang="en-IN" dirty="0" err="1"/>
              <a:t>asp:Label</a:t>
            </a:r>
            <a:r>
              <a:rPr lang="en-IN" dirty="0"/>
              <a:t> ID="Label6" </a:t>
            </a:r>
            <a:r>
              <a:rPr lang="en-IN" dirty="0" err="1"/>
              <a:t>runat</a:t>
            </a:r>
            <a:r>
              <a:rPr lang="en-IN" dirty="0"/>
              <a:t>="server" Style="top: 194px; left: 71px; position: absolute;</a:t>
            </a:r>
          </a:p>
          <a:p>
            <a:r>
              <a:rPr lang="en-IN" dirty="0"/>
              <a:t>            height: 22px; width: 128px; bottom: 329px;" Text="Enter your age:"&gt;&lt;/</a:t>
            </a:r>
            <a:r>
              <a:rPr lang="en-IN" dirty="0" err="1"/>
              <a:t>asp:Label</a:t>
            </a:r>
            <a:r>
              <a:rPr lang="en-IN" dirty="0"/>
              <a:t>&gt;</a:t>
            </a:r>
          </a:p>
          <a:p>
            <a:r>
              <a:rPr lang="en-IN" dirty="0"/>
              <a:t>    &lt;/p&gt;</a:t>
            </a:r>
          </a:p>
          <a:p>
            <a:r>
              <a:rPr lang="en-IN" dirty="0"/>
              <a:t>    &lt;</a:t>
            </a:r>
            <a:r>
              <a:rPr lang="en-IN" dirty="0" err="1"/>
              <a:t>asp:RangeValidator</a:t>
            </a:r>
            <a:r>
              <a:rPr lang="en-IN" dirty="0"/>
              <a:t> ID="RangeValidator1" </a:t>
            </a:r>
            <a:r>
              <a:rPr lang="en-IN" dirty="0" err="1"/>
              <a:t>runat</a:t>
            </a:r>
            <a:r>
              <a:rPr lang="en-IN" dirty="0"/>
              <a:t>="server" Style="top: 194px; left: 365px;</a:t>
            </a:r>
          </a:p>
          <a:p>
            <a:r>
              <a:rPr lang="en-IN" dirty="0"/>
              <a:t>        position: absolute; height: 22px; width: 105px" </a:t>
            </a:r>
            <a:r>
              <a:rPr lang="en-IN" dirty="0" err="1"/>
              <a:t>ErrorMessage</a:t>
            </a:r>
            <a:r>
              <a:rPr lang="en-IN" dirty="0"/>
              <a:t>="</a:t>
            </a:r>
            <a:r>
              <a:rPr lang="en-IN" dirty="0" err="1"/>
              <a:t>RangeValidator</a:t>
            </a:r>
            <a:r>
              <a:rPr lang="en-IN" dirty="0"/>
              <a:t>"</a:t>
            </a:r>
          </a:p>
          <a:p>
            <a:r>
              <a:rPr lang="en-IN" dirty="0"/>
              <a:t>        </a:t>
            </a:r>
            <a:r>
              <a:rPr lang="en-IN" dirty="0" err="1"/>
              <a:t>ControlToValidate</a:t>
            </a:r>
            <a:r>
              <a:rPr lang="en-IN" dirty="0"/>
              <a:t>="TextBox4" </a:t>
            </a:r>
            <a:r>
              <a:rPr lang="en-IN" dirty="0" err="1"/>
              <a:t>MaximumValue</a:t>
            </a:r>
            <a:r>
              <a:rPr lang="en-IN" dirty="0"/>
              <a:t>="100" </a:t>
            </a:r>
            <a:r>
              <a:rPr lang="en-IN" dirty="0" err="1"/>
              <a:t>MinimumValue</a:t>
            </a:r>
            <a:r>
              <a:rPr lang="en-IN" dirty="0"/>
              <a:t>="18" Type="Integer"&gt;&lt;/</a:t>
            </a:r>
            <a:r>
              <a:rPr lang="en-IN" dirty="0" err="1"/>
              <a:t>asp:RangeValidator</a:t>
            </a:r>
            <a:r>
              <a:rPr lang="en-IN" dirty="0"/>
              <a:t>&gt;</a:t>
            </a:r>
          </a:p>
          <a:p>
            <a:r>
              <a:rPr lang="en-IN" dirty="0"/>
              <a:t>    &lt;</a:t>
            </a:r>
            <a:r>
              <a:rPr lang="en-IN" dirty="0" err="1"/>
              <a:t>asp:RegularExpressionValidator</a:t>
            </a:r>
            <a:r>
              <a:rPr lang="en-IN" dirty="0"/>
              <a:t> ID="RegularExpressionValidator1" </a:t>
            </a:r>
            <a:r>
              <a:rPr lang="en-IN" dirty="0" err="1"/>
              <a:t>runat</a:t>
            </a:r>
            <a:r>
              <a:rPr lang="en-IN" dirty="0"/>
              <a:t>="server" Style="top: 234px;</a:t>
            </a:r>
          </a:p>
          <a:p>
            <a:r>
              <a:rPr lang="en-IN" dirty="0"/>
              <a:t>        left: 366px; position: absolute; height: 22px; width: 177px"</a:t>
            </a:r>
          </a:p>
          <a:p>
            <a:r>
              <a:rPr lang="en-IN" dirty="0"/>
              <a:t>        </a:t>
            </a:r>
            <a:r>
              <a:rPr lang="en-IN" dirty="0" err="1"/>
              <a:t>ErrorMessage</a:t>
            </a:r>
            <a:r>
              <a:rPr lang="en-IN" dirty="0"/>
              <a:t>="</a:t>
            </a:r>
            <a:r>
              <a:rPr lang="en-IN" dirty="0" err="1"/>
              <a:t>RegularExpressionValidator</a:t>
            </a:r>
            <a:r>
              <a:rPr lang="en-IN" dirty="0"/>
              <a:t>" </a:t>
            </a:r>
            <a:r>
              <a:rPr lang="en-IN" dirty="0" err="1"/>
              <a:t>ControlToValidate</a:t>
            </a:r>
            <a:r>
              <a:rPr lang="en-IN" dirty="0"/>
              <a:t>="TextBox5"</a:t>
            </a:r>
          </a:p>
          <a:p>
            <a:r>
              <a:rPr lang="en-IN" dirty="0"/>
              <a:t>        </a:t>
            </a:r>
            <a:r>
              <a:rPr lang="en-IN" dirty="0" err="1"/>
              <a:t>ValidationExpression</a:t>
            </a:r>
            <a:r>
              <a:rPr lang="en-IN" dirty="0"/>
              <a:t>="\w+([-+.']\w+)*@\w+([-.]\w+)*\.\w+([-.]\w+)*"&gt;&lt;/asp:RegularExpressionValidator&gt;</a:t>
            </a:r>
          </a:p>
          <a:p>
            <a:r>
              <a:rPr lang="en-IN" dirty="0"/>
              <a:t>    &lt;/form&gt;</a:t>
            </a:r>
          </a:p>
          <a:p>
            <a:r>
              <a:rPr lang="en-IN" dirty="0"/>
              <a:t>&lt;/body&gt;</a:t>
            </a:r>
          </a:p>
          <a:p>
            <a:r>
              <a:rPr lang="en-IN" dirty="0"/>
              <a:t>&lt;/html&gt;</a:t>
            </a:r>
          </a:p>
        </p:txBody>
      </p:sp>
    </p:spTree>
    <p:extLst>
      <p:ext uri="{BB962C8B-B14F-4D97-AF65-F5344CB8AC3E}">
        <p14:creationId xmlns:p14="http://schemas.microsoft.com/office/powerpoint/2010/main" val="218192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E387B-C198-4B6A-EF58-82C41726E55D}"/>
              </a:ext>
            </a:extLst>
          </p:cNvPr>
          <p:cNvSpPr>
            <a:spLocks noGrp="1"/>
          </p:cNvSpPr>
          <p:nvPr>
            <p:ph type="ctrTitle"/>
          </p:nvPr>
        </p:nvSpPr>
        <p:spPr>
          <a:xfrm>
            <a:off x="76200" y="3657600"/>
            <a:ext cx="8763000" cy="1546500"/>
          </a:xfrm>
        </p:spPr>
        <p:txBody>
          <a:bodyPr/>
          <a:lstStyle/>
          <a:p>
            <a:r>
              <a:rPr lang="en-IN" sz="1800" dirty="0">
                <a:solidFill>
                  <a:srgbClr val="000000"/>
                </a:solidFill>
                <a:highlight>
                  <a:srgbClr val="FFFF00"/>
                </a:highlight>
                <a:latin typeface="Cascadia Mono" panose="020B0609020000020004" pitchFamily="49" charset="0"/>
              </a:rPr>
              <a:t>&lt;%</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800000"/>
                </a:solidFill>
                <a:highlight>
                  <a:srgbClr val="FFFF00"/>
                </a:highlight>
                <a:latin typeface="Cascadia Mono" panose="020B0609020000020004" pitchFamily="49" charset="0"/>
              </a:rPr>
              <a:t>Page</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Language</a:t>
            </a:r>
            <a:r>
              <a:rPr lang="en-IN" sz="1800" dirty="0">
                <a:solidFill>
                  <a:srgbClr val="0000FF"/>
                </a:solidFill>
                <a:highlight>
                  <a:srgbClr val="FFFF00"/>
                </a:highlight>
                <a:latin typeface="Cascadia Mono" panose="020B0609020000020004" pitchFamily="49" charset="0"/>
              </a:rPr>
              <a:t>="C#"</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AutoEventWireup</a:t>
            </a:r>
            <a:r>
              <a:rPr lang="en-IN" sz="1800" dirty="0">
                <a:solidFill>
                  <a:srgbClr val="0000FF"/>
                </a:solidFill>
                <a:highlight>
                  <a:srgbClr val="FFFF00"/>
                </a:highlight>
                <a:latin typeface="Cascadia Mono" panose="020B0609020000020004" pitchFamily="49" charset="0"/>
              </a:rPr>
              <a:t>="true"</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CodeFile</a:t>
            </a:r>
            <a:r>
              <a:rPr lang="en-IN" sz="1800" dirty="0">
                <a:solidFill>
                  <a:srgbClr val="0000FF"/>
                </a:solidFill>
                <a:highlight>
                  <a:srgbClr val="FFFF00"/>
                </a:highlight>
                <a:latin typeface="Cascadia Mono" panose="020B0609020000020004" pitchFamily="49" charset="0"/>
              </a:rPr>
              <a:t>="</a:t>
            </a:r>
            <a:r>
              <a:rPr lang="en-IN" sz="1800" dirty="0" err="1">
                <a:solidFill>
                  <a:srgbClr val="0000FF"/>
                </a:solidFill>
                <a:highlight>
                  <a:srgbClr val="FFFF00"/>
                </a:highlight>
                <a:latin typeface="Cascadia Mono" panose="020B0609020000020004" pitchFamily="49" charset="0"/>
              </a:rPr>
              <a:t>Default.aspx.cs</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Inherits</a:t>
            </a:r>
            <a:r>
              <a:rPr lang="en-IN" sz="1800" dirty="0">
                <a:solidFill>
                  <a:srgbClr val="0000FF"/>
                </a:solidFill>
                <a:highlight>
                  <a:srgbClr val="FFFF00"/>
                </a:highlight>
                <a:latin typeface="Cascadia Mono" panose="020B0609020000020004" pitchFamily="49" charset="0"/>
              </a:rPr>
              <a:t>="</a:t>
            </a:r>
            <a:r>
              <a:rPr lang="en-IN" sz="1800" dirty="0" err="1">
                <a:solidFill>
                  <a:srgbClr val="7030A0"/>
                </a:solidFill>
                <a:highlight>
                  <a:srgbClr val="FFFF00"/>
                </a:highlight>
                <a:latin typeface="Cascadia Mono" panose="020B0609020000020004" pitchFamily="49" charset="0"/>
              </a:rPr>
              <a:t>WebFormValidation</a:t>
            </a:r>
            <a:r>
              <a:rPr lang="en-IN" sz="1800" dirty="0">
                <a:solidFill>
                  <a:srgbClr val="0000FF"/>
                </a:solidFill>
                <a:highlight>
                  <a:srgbClr val="FFFF00"/>
                </a:highlight>
                <a:latin typeface="Cascadia Mono" panose="020B0609020000020004" pitchFamily="49" charset="0"/>
              </a:rPr>
              <a:t>._Default"</a:t>
            </a:r>
            <a:r>
              <a:rPr lang="en-IN" sz="1800" dirty="0">
                <a:solidFill>
                  <a:srgbClr val="000000"/>
                </a:solidFill>
                <a:highlight>
                  <a:srgbClr val="FFFF00"/>
                </a:highlight>
                <a:latin typeface="Cascadia Mono" panose="020B0609020000020004" pitchFamily="49" charset="0"/>
              </a:rPr>
              <a:t> %&gt;</a:t>
            </a:r>
            <a:endParaRPr lang="en-IN" sz="2400" dirty="0"/>
          </a:p>
        </p:txBody>
      </p:sp>
      <p:sp>
        <p:nvSpPr>
          <p:cNvPr id="3" name="TextBox 2">
            <a:extLst>
              <a:ext uri="{FF2B5EF4-FFF2-40B4-BE49-F238E27FC236}">
                <a16:creationId xmlns:a16="http://schemas.microsoft.com/office/drawing/2014/main" id="{BFA0ADF5-8C3C-27BD-7810-84EEFD525C74}"/>
              </a:ext>
            </a:extLst>
          </p:cNvPr>
          <p:cNvSpPr txBox="1"/>
          <p:nvPr/>
        </p:nvSpPr>
        <p:spPr>
          <a:xfrm>
            <a:off x="2819400" y="2818763"/>
            <a:ext cx="5715000" cy="400110"/>
          </a:xfrm>
          <a:prstGeom prst="rect">
            <a:avLst/>
          </a:prstGeom>
          <a:noFill/>
        </p:spPr>
        <p:txBody>
          <a:bodyPr wrap="square" rtlCol="0">
            <a:spAutoFit/>
          </a:bodyPr>
          <a:lstStyle/>
          <a:p>
            <a:r>
              <a:rPr lang="en-US" sz="2000" dirty="0" err="1"/>
              <a:t>Namespace._Default</a:t>
            </a:r>
            <a:endParaRPr lang="en-IN" sz="2000" dirty="0"/>
          </a:p>
        </p:txBody>
      </p:sp>
      <p:sp>
        <p:nvSpPr>
          <p:cNvPr id="4" name="TextBox 3">
            <a:extLst>
              <a:ext uri="{FF2B5EF4-FFF2-40B4-BE49-F238E27FC236}">
                <a16:creationId xmlns:a16="http://schemas.microsoft.com/office/drawing/2014/main" id="{2E378F4E-F014-B348-71F5-F041DA6266F4}"/>
              </a:ext>
            </a:extLst>
          </p:cNvPr>
          <p:cNvSpPr txBox="1"/>
          <p:nvPr/>
        </p:nvSpPr>
        <p:spPr>
          <a:xfrm>
            <a:off x="685800" y="1219200"/>
            <a:ext cx="8077200" cy="830997"/>
          </a:xfrm>
          <a:prstGeom prst="rect">
            <a:avLst/>
          </a:prstGeom>
          <a:noFill/>
        </p:spPr>
        <p:txBody>
          <a:bodyPr wrap="square" rtlCol="0">
            <a:spAutoFit/>
          </a:bodyPr>
          <a:lstStyle/>
          <a:p>
            <a:r>
              <a:rPr lang="en-US" sz="2400" dirty="0"/>
              <a:t>If </a:t>
            </a:r>
            <a:r>
              <a:rPr lang="en-US" sz="2400" dirty="0" err="1"/>
              <a:t>CodeFile</a:t>
            </a:r>
            <a:r>
              <a:rPr lang="en-US" sz="2400" dirty="0"/>
              <a:t>=“</a:t>
            </a:r>
            <a:r>
              <a:rPr lang="en-US" sz="2400" dirty="0" err="1"/>
              <a:t>Default.aspx.cs</a:t>
            </a:r>
            <a:r>
              <a:rPr lang="en-US" sz="2400" dirty="0"/>
              <a:t>” then Inherits property value should be “</a:t>
            </a:r>
            <a:r>
              <a:rPr lang="en-US" sz="2400" dirty="0" err="1">
                <a:solidFill>
                  <a:srgbClr val="00B050"/>
                </a:solidFill>
              </a:rPr>
              <a:t>WebAppName</a:t>
            </a:r>
            <a:r>
              <a:rPr lang="en-US" sz="2400" dirty="0"/>
              <a:t>._Default” </a:t>
            </a:r>
            <a:endParaRPr lang="en-IN" sz="2400" dirty="0"/>
          </a:p>
        </p:txBody>
      </p:sp>
    </p:spTree>
    <p:extLst>
      <p:ext uri="{BB962C8B-B14F-4D97-AF65-F5344CB8AC3E}">
        <p14:creationId xmlns:p14="http://schemas.microsoft.com/office/powerpoint/2010/main" val="3312198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0A33D-C256-0339-32CD-CF809904B724}"/>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325738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D6324-C3BE-547F-61B9-F0618E48ACC6}"/>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566672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5AA1-9878-7B11-DE39-D8210F998D98}"/>
              </a:ext>
            </a:extLst>
          </p:cNvPr>
          <p:cNvSpPr>
            <a:spLocks noGrp="1"/>
          </p:cNvSpPr>
          <p:nvPr>
            <p:ph type="ctrTitle"/>
          </p:nvPr>
        </p:nvSpPr>
        <p:spPr/>
        <p:txBody>
          <a:bodyPr/>
          <a:lstStyle/>
          <a:p>
            <a:r>
              <a:rPr lang="en-US" sz="3600" b="1" dirty="0">
                <a:solidFill>
                  <a:srgbClr val="FFFF00"/>
                </a:solidFill>
              </a:rPr>
              <a:t>Custom Validator</a:t>
            </a:r>
            <a:endParaRPr lang="en-IN" sz="3600" b="1" dirty="0">
              <a:solidFill>
                <a:srgbClr val="FFFF00"/>
              </a:solidFill>
            </a:endParaRPr>
          </a:p>
        </p:txBody>
      </p:sp>
    </p:spTree>
    <p:extLst>
      <p:ext uri="{BB962C8B-B14F-4D97-AF65-F5344CB8AC3E}">
        <p14:creationId xmlns:p14="http://schemas.microsoft.com/office/powerpoint/2010/main" val="3927852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0CE6F6-9EEA-E0C7-182E-3792D4A54D55}"/>
              </a:ext>
            </a:extLst>
          </p:cNvPr>
          <p:cNvSpPr txBox="1"/>
          <p:nvPr/>
        </p:nvSpPr>
        <p:spPr>
          <a:xfrm>
            <a:off x="0" y="43458"/>
            <a:ext cx="9144000" cy="6771084"/>
          </a:xfrm>
          <a:prstGeom prst="rect">
            <a:avLst/>
          </a:prstGeom>
          <a:noFill/>
        </p:spPr>
        <p:txBody>
          <a:bodyPr wrap="square">
            <a:spAutoFit/>
          </a:bodyPr>
          <a:lstStyle/>
          <a:p>
            <a:r>
              <a:rPr lang="en-IN" sz="1400" dirty="0">
                <a:solidFill>
                  <a:srgbClr val="000000"/>
                </a:solidFill>
                <a:highlight>
                  <a:srgbClr val="FFFF00"/>
                </a:highlight>
                <a:latin typeface="Cascadia Mono" panose="020B0609020000020004" pitchFamily="49" charset="0"/>
              </a:rPr>
              <a:t>&lt;%</a:t>
            </a:r>
            <a:r>
              <a:rPr lang="en-IN" sz="1400" dirty="0">
                <a:solidFill>
                  <a:srgbClr val="0000FF"/>
                </a:solidFill>
                <a:highlight>
                  <a:srgbClr val="FFFF00"/>
                </a:highlight>
                <a:latin typeface="Cascadia Mono" panose="020B0609020000020004" pitchFamily="49" charset="0"/>
              </a:rPr>
              <a:t>@</a:t>
            </a:r>
            <a:r>
              <a:rPr lang="en-IN" sz="1400" dirty="0">
                <a:solidFill>
                  <a:srgbClr val="000000"/>
                </a:solidFill>
                <a:highlight>
                  <a:srgbClr val="FFFF00"/>
                </a:highlight>
                <a:latin typeface="Cascadia Mono" panose="020B0609020000020004" pitchFamily="49" charset="0"/>
              </a:rPr>
              <a:t> </a:t>
            </a:r>
            <a:r>
              <a:rPr lang="en-IN" sz="1400" dirty="0">
                <a:solidFill>
                  <a:srgbClr val="800000"/>
                </a:solidFill>
                <a:highlight>
                  <a:srgbClr val="FFFF00"/>
                </a:highlight>
                <a:latin typeface="Cascadia Mono" panose="020B0609020000020004" pitchFamily="49" charset="0"/>
              </a:rPr>
              <a:t>Page</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Language</a:t>
            </a:r>
            <a:r>
              <a:rPr lang="en-IN" sz="1400" dirty="0">
                <a:solidFill>
                  <a:srgbClr val="0000FF"/>
                </a:solidFill>
                <a:highlight>
                  <a:srgbClr val="FFFF00"/>
                </a:highlight>
                <a:latin typeface="Cascadia Mono" panose="020B0609020000020004" pitchFamily="49" charset="0"/>
              </a:rPr>
              <a:t>="C#"</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AutoEventWireup</a:t>
            </a:r>
            <a:r>
              <a:rPr lang="en-IN" sz="1400" dirty="0">
                <a:solidFill>
                  <a:srgbClr val="0000FF"/>
                </a:solidFill>
                <a:highlight>
                  <a:srgbClr val="FFFF00"/>
                </a:highlight>
                <a:latin typeface="Cascadia Mono" panose="020B0609020000020004" pitchFamily="49" charset="0"/>
              </a:rPr>
              <a:t>="true"</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CodeBehind</a:t>
            </a:r>
            <a:r>
              <a:rPr lang="en-IN" sz="1400" dirty="0">
                <a:solidFill>
                  <a:srgbClr val="0000FF"/>
                </a:solidFill>
                <a:highlight>
                  <a:srgbClr val="FFFF00"/>
                </a:highlight>
                <a:latin typeface="Cascadia Mono" panose="020B0609020000020004" pitchFamily="49" charset="0"/>
              </a:rPr>
              <a:t>="</a:t>
            </a:r>
            <a:r>
              <a:rPr lang="en-IN" sz="1400" dirty="0" err="1">
                <a:solidFill>
                  <a:srgbClr val="0000FF"/>
                </a:solidFill>
                <a:highlight>
                  <a:srgbClr val="FFFF00"/>
                </a:highlight>
                <a:latin typeface="Cascadia Mono" panose="020B0609020000020004" pitchFamily="49" charset="0"/>
              </a:rPr>
              <a:t>CustomValidator.aspx.cs</a:t>
            </a:r>
            <a:r>
              <a:rPr lang="en-IN" sz="1400" dirty="0">
                <a:solidFill>
                  <a:srgbClr val="0000FF"/>
                </a:solidFill>
                <a:highlight>
                  <a:srgbClr val="FFFF00"/>
                </a:highlight>
                <a:latin typeface="Cascadia Mono" panose="020B0609020000020004" pitchFamily="49" charset="0"/>
              </a:rPr>
              <a:t>"</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Inherits</a:t>
            </a:r>
            <a:r>
              <a:rPr lang="en-IN" sz="1400" dirty="0">
                <a:solidFill>
                  <a:srgbClr val="0000FF"/>
                </a:solidFill>
                <a:highlight>
                  <a:srgbClr val="FFFF00"/>
                </a:highlight>
                <a:latin typeface="Cascadia Mono" panose="020B0609020000020004" pitchFamily="49" charset="0"/>
              </a:rPr>
              <a:t>="WebApplication1.CustomValidator"</a:t>
            </a:r>
            <a:r>
              <a:rPr lang="en-IN" sz="1400" dirty="0">
                <a:solidFill>
                  <a:srgbClr val="000000"/>
                </a:solidFill>
                <a:highlight>
                  <a:srgbClr val="FFFF00"/>
                </a:highlight>
                <a:latin typeface="Cascadia Mono" panose="020B0609020000020004" pitchFamily="49" charset="0"/>
              </a:rPr>
              <a:t> %&gt;</a:t>
            </a:r>
          </a:p>
          <a:p>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DOCTYPE</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html</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html</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xmlns</a:t>
            </a:r>
            <a:r>
              <a:rPr lang="en-IN" sz="1400" dirty="0">
                <a:solidFill>
                  <a:srgbClr val="0000FF"/>
                </a:solidFill>
                <a:highlight>
                  <a:srgbClr val="FFFF00"/>
                </a:highlight>
                <a:latin typeface="Cascadia Mono" panose="020B0609020000020004" pitchFamily="49" charset="0"/>
              </a:rPr>
              <a:t>="http://www.w3.org/1999/xhtml"&gt;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head</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title</a:t>
            </a:r>
            <a:r>
              <a:rPr lang="en-IN" sz="1400" dirty="0">
                <a:solidFill>
                  <a:srgbClr val="0000FF"/>
                </a:solidFill>
                <a:highlight>
                  <a:srgbClr val="FFFF00"/>
                </a:highlight>
                <a:latin typeface="Cascadia Mono" panose="020B0609020000020004" pitchFamily="49" charset="0"/>
              </a:rPr>
              <a:t>&gt;&lt;/</a:t>
            </a:r>
            <a:r>
              <a:rPr lang="en-IN" sz="1400" dirty="0">
                <a:solidFill>
                  <a:srgbClr val="800000"/>
                </a:solidFill>
                <a:highlight>
                  <a:srgbClr val="FFFF00"/>
                </a:highlight>
                <a:latin typeface="Cascadia Mono" panose="020B0609020000020004" pitchFamily="49" charset="0"/>
              </a:rPr>
              <a:t>title</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head</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body</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form</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="form1"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div</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Label</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="Label1"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Text</a:t>
            </a:r>
            <a:r>
              <a:rPr lang="en-IN" sz="1400" dirty="0">
                <a:solidFill>
                  <a:srgbClr val="0000FF"/>
                </a:solidFill>
                <a:highlight>
                  <a:srgbClr val="FFFF00"/>
                </a:highlight>
                <a:latin typeface="Cascadia Mono" panose="020B0609020000020004" pitchFamily="49" charset="0"/>
              </a:rPr>
              <a:t>="User ID:"&gt;&lt;/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Label</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TextBox</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="TextBox1"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TextBox</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US" sz="1400" dirty="0">
                <a:solidFill>
                  <a:srgbClr val="000000"/>
                </a:solidFill>
                <a:highlight>
                  <a:srgbClr val="FFFF00"/>
                </a:highlight>
                <a:latin typeface="Cascadia Mono" panose="020B0609020000020004" pitchFamily="49" charset="0"/>
              </a:rPr>
              <a:t> </a:t>
            </a:r>
            <a:r>
              <a:rPr lang="en-US" sz="1400" dirty="0">
                <a:solidFill>
                  <a:srgbClr val="0000FF"/>
                </a:solidFill>
                <a:highlight>
                  <a:srgbClr val="FFFF00"/>
                </a:highlight>
                <a:latin typeface="Cascadia Mono" panose="020B0609020000020004" pitchFamily="49" charset="0"/>
              </a:rPr>
              <a:t>&lt;</a:t>
            </a:r>
            <a:r>
              <a:rPr lang="en-US" sz="1400" dirty="0" err="1">
                <a:solidFill>
                  <a:srgbClr val="800000"/>
                </a:solidFill>
                <a:highlight>
                  <a:srgbClr val="FFFF00"/>
                </a:highlight>
                <a:latin typeface="Cascadia Mono" panose="020B0609020000020004" pitchFamily="49" charset="0"/>
              </a:rPr>
              <a:t>asp</a:t>
            </a:r>
            <a:r>
              <a:rPr lang="en-US" sz="1400" dirty="0" err="1">
                <a:solidFill>
                  <a:srgbClr val="0000FF"/>
                </a:solidFill>
                <a:highlight>
                  <a:srgbClr val="FFFF00"/>
                </a:highlight>
                <a:latin typeface="Cascadia Mono" panose="020B0609020000020004" pitchFamily="49" charset="0"/>
              </a:rPr>
              <a:t>:</a:t>
            </a:r>
            <a:r>
              <a:rPr lang="en-US" sz="1400" dirty="0" err="1">
                <a:solidFill>
                  <a:srgbClr val="800000"/>
                </a:solidFill>
                <a:highlight>
                  <a:srgbClr val="FFFF00"/>
                </a:highlight>
                <a:latin typeface="Cascadia Mono" panose="020B0609020000020004" pitchFamily="49" charset="0"/>
              </a:rPr>
              <a:t>RequiredFieldValidator</a:t>
            </a:r>
            <a:r>
              <a:rPr lang="en-US" sz="1400" dirty="0">
                <a:solidFill>
                  <a:srgbClr val="000000"/>
                </a:solidFill>
                <a:highlight>
                  <a:srgbClr val="FFFF00"/>
                </a:highlight>
                <a:latin typeface="Cascadia Mono" panose="020B0609020000020004" pitchFamily="49" charset="0"/>
              </a:rPr>
              <a:t> </a:t>
            </a:r>
            <a:r>
              <a:rPr lang="en-US" sz="1400" dirty="0">
                <a:solidFill>
                  <a:srgbClr val="FF0000"/>
                </a:solidFill>
                <a:highlight>
                  <a:srgbClr val="FFFF00"/>
                </a:highlight>
                <a:latin typeface="Cascadia Mono" panose="020B0609020000020004" pitchFamily="49" charset="0"/>
              </a:rPr>
              <a:t>ID</a:t>
            </a:r>
            <a:r>
              <a:rPr lang="en-US" sz="1400" dirty="0">
                <a:solidFill>
                  <a:srgbClr val="0000FF"/>
                </a:solidFill>
                <a:highlight>
                  <a:srgbClr val="FFFF00"/>
                </a:highlight>
                <a:latin typeface="Cascadia Mono" panose="020B0609020000020004" pitchFamily="49" charset="0"/>
              </a:rPr>
              <a:t>="RequiredFieldValidator1"</a:t>
            </a:r>
            <a:r>
              <a:rPr lang="en-US" sz="1400" dirty="0">
                <a:solidFill>
                  <a:srgbClr val="000000"/>
                </a:solidFill>
                <a:highlight>
                  <a:srgbClr val="FFFF00"/>
                </a:highlight>
                <a:latin typeface="Cascadia Mono" panose="020B0609020000020004" pitchFamily="49" charset="0"/>
              </a:rPr>
              <a:t> </a:t>
            </a:r>
            <a:r>
              <a:rPr lang="en-US" sz="1400" dirty="0" err="1">
                <a:solidFill>
                  <a:srgbClr val="FF0000"/>
                </a:solidFill>
                <a:highlight>
                  <a:srgbClr val="FFFF00"/>
                </a:highlight>
                <a:latin typeface="Cascadia Mono" panose="020B0609020000020004" pitchFamily="49" charset="0"/>
              </a:rPr>
              <a:t>runat</a:t>
            </a:r>
            <a:r>
              <a:rPr lang="en-US" sz="1400" dirty="0">
                <a:solidFill>
                  <a:srgbClr val="0000FF"/>
                </a:solidFill>
                <a:highlight>
                  <a:srgbClr val="FFFF00"/>
                </a:highlight>
                <a:latin typeface="Cascadia Mono" panose="020B0609020000020004" pitchFamily="49" charset="0"/>
              </a:rPr>
              <a:t>="server"</a:t>
            </a:r>
            <a:endParaRPr lang="en-US"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ControlToValidate</a:t>
            </a:r>
            <a:r>
              <a:rPr lang="en-IN" sz="1400" dirty="0">
                <a:solidFill>
                  <a:srgbClr val="0000FF"/>
                </a:solidFill>
                <a:highlight>
                  <a:srgbClr val="FFFF00"/>
                </a:highlight>
                <a:latin typeface="Cascadia Mono" panose="020B0609020000020004" pitchFamily="49" charset="0"/>
              </a:rPr>
              <a:t>="TextBox1"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ErrorMessage</a:t>
            </a:r>
            <a:r>
              <a:rPr lang="en-IN" sz="1400" dirty="0">
                <a:solidFill>
                  <a:srgbClr val="0000FF"/>
                </a:solidFill>
                <a:highlight>
                  <a:srgbClr val="FFFF00"/>
                </a:highlight>
                <a:latin typeface="Cascadia Mono" panose="020B0609020000020004" pitchFamily="49" charset="0"/>
              </a:rPr>
              <a:t>="User id required"&gt;&lt;/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RequiredFieldValidator</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CustomValidator</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="CustomValidator1"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OnServerValidate</a:t>
            </a:r>
            <a:r>
              <a:rPr lang="en-IN" sz="1400" dirty="0">
                <a:solidFill>
                  <a:srgbClr val="0000FF"/>
                </a:solidFill>
                <a:highlight>
                  <a:srgbClr val="FFFF00"/>
                </a:highlight>
                <a:latin typeface="Cascadia Mono" panose="020B0609020000020004" pitchFamily="49" charset="0"/>
              </a:rPr>
              <a:t>="</a:t>
            </a:r>
            <a:r>
              <a:rPr lang="en-IN" sz="1400" dirty="0" err="1">
                <a:solidFill>
                  <a:srgbClr val="0000FF"/>
                </a:solidFill>
                <a:highlight>
                  <a:srgbClr val="FFFF00"/>
                </a:highlight>
                <a:latin typeface="Cascadia Mono" panose="020B0609020000020004" pitchFamily="49" charset="0"/>
              </a:rPr>
              <a:t>UserCustomValidate</a:t>
            </a:r>
            <a:r>
              <a:rPr lang="en-IN" sz="1400" dirty="0">
                <a:solidFill>
                  <a:srgbClr val="0000FF"/>
                </a:solidFill>
                <a:highlight>
                  <a:srgbClr val="FFFF00"/>
                </a:highlight>
                <a:latin typeface="Cascadia Mono" panose="020B0609020000020004" pitchFamily="49" charset="0"/>
              </a:rPr>
              <a: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ControlToValidate</a:t>
            </a:r>
            <a:r>
              <a:rPr lang="en-IN" sz="1400" dirty="0">
                <a:solidFill>
                  <a:srgbClr val="0000FF"/>
                </a:solidFill>
                <a:highlight>
                  <a:srgbClr val="FFFF00"/>
                </a:highlight>
                <a:latin typeface="Cascadia Mono" panose="020B0609020000020004" pitchFamily="49" charset="0"/>
              </a:rPr>
              <a:t>="TextBox1"</a:t>
            </a:r>
            <a:endParaRPr lang="en-IN" sz="1400" dirty="0">
              <a:solidFill>
                <a:srgbClr val="000000"/>
              </a:solidFill>
              <a:highlight>
                <a:srgbClr val="FFFF00"/>
              </a:highlight>
              <a:latin typeface="Cascadia Mono" panose="020B0609020000020004" pitchFamily="49" charset="0"/>
            </a:endParaRPr>
          </a:p>
          <a:p>
            <a:r>
              <a:rPr lang="en-US" sz="1400" dirty="0">
                <a:solidFill>
                  <a:srgbClr val="000000"/>
                </a:solidFill>
                <a:highlight>
                  <a:srgbClr val="FFFF00"/>
                </a:highlight>
                <a:latin typeface="Cascadia Mono" panose="020B0609020000020004" pitchFamily="49" charset="0"/>
              </a:rPr>
              <a:t>            </a:t>
            </a:r>
            <a:r>
              <a:rPr lang="en-US" sz="1400" dirty="0" err="1">
                <a:solidFill>
                  <a:srgbClr val="FF0000"/>
                </a:solidFill>
                <a:highlight>
                  <a:srgbClr val="FFFF00"/>
                </a:highlight>
                <a:latin typeface="Cascadia Mono" panose="020B0609020000020004" pitchFamily="49" charset="0"/>
              </a:rPr>
              <a:t>ErrorMessage</a:t>
            </a:r>
            <a:r>
              <a:rPr lang="en-US" sz="1400" dirty="0">
                <a:solidFill>
                  <a:srgbClr val="0000FF"/>
                </a:solidFill>
                <a:highlight>
                  <a:srgbClr val="FFFF00"/>
                </a:highlight>
                <a:latin typeface="Cascadia Mono" panose="020B0609020000020004" pitchFamily="49" charset="0"/>
              </a:rPr>
              <a:t>="User ID should have </a:t>
            </a:r>
            <a:r>
              <a:rPr lang="en-US" sz="1400" dirty="0" err="1">
                <a:solidFill>
                  <a:srgbClr val="0000FF"/>
                </a:solidFill>
                <a:highlight>
                  <a:srgbClr val="FFFF00"/>
                </a:highlight>
                <a:latin typeface="Cascadia Mono" panose="020B0609020000020004" pitchFamily="49" charset="0"/>
              </a:rPr>
              <a:t>atleast</a:t>
            </a:r>
            <a:r>
              <a:rPr lang="en-US" sz="1400" dirty="0">
                <a:solidFill>
                  <a:srgbClr val="0000FF"/>
                </a:solidFill>
                <a:highlight>
                  <a:srgbClr val="FFFF00"/>
                </a:highlight>
                <a:latin typeface="Cascadia Mono" panose="020B0609020000020004" pitchFamily="49" charset="0"/>
              </a:rPr>
              <a:t> a capital, small and digit and should be greater than 5 and less</a:t>
            </a:r>
          </a:p>
          <a:p>
            <a:r>
              <a:rPr lang="en-IN" sz="1400" dirty="0">
                <a:solidFill>
                  <a:srgbClr val="0000FF"/>
                </a:solidFill>
                <a:highlight>
                  <a:srgbClr val="FFFF00"/>
                </a:highlight>
                <a:latin typeface="Cascadia Mono" panose="020B0609020000020004" pitchFamily="49" charset="0"/>
              </a:rPr>
              <a:t>than 26 letters"</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SetFocusOnError</a:t>
            </a:r>
            <a:r>
              <a:rPr lang="en-IN" sz="1400" dirty="0">
                <a:solidFill>
                  <a:srgbClr val="0000FF"/>
                </a:solidFill>
                <a:highlight>
                  <a:srgbClr val="FFFF00"/>
                </a:highlight>
                <a:latin typeface="Cascadia Mono" panose="020B0609020000020004" pitchFamily="49" charset="0"/>
              </a:rPr>
              <a:t>="True"&gt;&lt;/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CustomValidator</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div</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Button</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="Button1"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OnClick</a:t>
            </a:r>
            <a:r>
              <a:rPr lang="en-IN" sz="1400" dirty="0">
                <a:solidFill>
                  <a:srgbClr val="0000FF"/>
                </a:solidFill>
                <a:highlight>
                  <a:srgbClr val="FFFF00"/>
                </a:highlight>
                <a:latin typeface="Cascadia Mono" panose="020B0609020000020004" pitchFamily="49" charset="0"/>
              </a:rPr>
              <a:t>="Button1_Click"</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Text</a:t>
            </a:r>
            <a:r>
              <a:rPr lang="en-IN" sz="1400" dirty="0">
                <a:solidFill>
                  <a:srgbClr val="0000FF"/>
                </a:solidFill>
                <a:highlight>
                  <a:srgbClr val="FFFF00"/>
                </a:highlight>
                <a:latin typeface="Cascadia Mono" panose="020B0609020000020004" pitchFamily="49" charset="0"/>
              </a:rPr>
              <a:t>="Submit"&gt;&lt;/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Button</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form</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body</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html</a:t>
            </a:r>
            <a:r>
              <a:rPr lang="en-IN" sz="1400" dirty="0">
                <a:solidFill>
                  <a:srgbClr val="0000FF"/>
                </a:solidFill>
                <a:highlight>
                  <a:srgbClr val="FFFF00"/>
                </a:highlight>
                <a:latin typeface="Cascadia Mono" panose="020B0609020000020004" pitchFamily="49" charset="0"/>
              </a:rPr>
              <a:t>&gt;</a:t>
            </a:r>
            <a:endParaRPr lang="en-IN" dirty="0"/>
          </a:p>
        </p:txBody>
      </p:sp>
    </p:spTree>
    <p:extLst>
      <p:ext uri="{BB962C8B-B14F-4D97-AF65-F5344CB8AC3E}">
        <p14:creationId xmlns:p14="http://schemas.microsoft.com/office/powerpoint/2010/main" val="307477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9DB15A-565F-3790-5A9E-57897DD67217}"/>
              </a:ext>
            </a:extLst>
          </p:cNvPr>
          <p:cNvSpPr txBox="1"/>
          <p:nvPr/>
        </p:nvSpPr>
        <p:spPr>
          <a:xfrm>
            <a:off x="0" y="609600"/>
            <a:ext cx="8991600" cy="5262979"/>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UserCustomValidate</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source, </a:t>
            </a:r>
            <a:r>
              <a:rPr lang="en-US" sz="1400" dirty="0" err="1">
                <a:solidFill>
                  <a:srgbClr val="000000"/>
                </a:solidFill>
                <a:latin typeface="Cascadia Mono" panose="020B0609020000020004" pitchFamily="49" charset="0"/>
              </a:rPr>
              <a:t>ServerValidateEventArgs</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args</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string</a:t>
            </a:r>
            <a:r>
              <a:rPr lang="en-IN" sz="1400" dirty="0">
                <a:solidFill>
                  <a:srgbClr val="000000"/>
                </a:solidFill>
                <a:latin typeface="Cascadia Mono" panose="020B0609020000020004" pitchFamily="49" charset="0"/>
              </a:rPr>
              <a:t> str = </a:t>
            </a:r>
            <a:r>
              <a:rPr lang="en-IN" sz="1400" dirty="0" err="1">
                <a:solidFill>
                  <a:srgbClr val="000000"/>
                </a:solidFill>
                <a:latin typeface="Cascadia Mono" panose="020B0609020000020004" pitchFamily="49" charset="0"/>
              </a:rPr>
              <a:t>args.Value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args.IsValid</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//checking for input length greater than 6 and less than 25 characters</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str.Length</a:t>
            </a:r>
            <a:r>
              <a:rPr lang="en-US" sz="1400" dirty="0">
                <a:solidFill>
                  <a:srgbClr val="000000"/>
                </a:solidFill>
                <a:latin typeface="Cascadia Mono" panose="020B0609020000020004" pitchFamily="49" charset="0"/>
              </a:rPr>
              <a:t> &lt; 6 || </a:t>
            </a:r>
            <a:r>
              <a:rPr lang="en-US" sz="1400" dirty="0" err="1">
                <a:solidFill>
                  <a:srgbClr val="000000"/>
                </a:solidFill>
                <a:latin typeface="Cascadia Mono" panose="020B0609020000020004" pitchFamily="49" charset="0"/>
              </a:rPr>
              <a:t>str.Length</a:t>
            </a:r>
            <a:r>
              <a:rPr lang="en-US" sz="1400" dirty="0">
                <a:solidFill>
                  <a:srgbClr val="000000"/>
                </a:solidFill>
                <a:latin typeface="Cascadia Mono" panose="020B0609020000020004" pitchFamily="49" charset="0"/>
              </a:rPr>
              <a:t> &gt; 25)</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//checking for a </a:t>
            </a:r>
            <a:r>
              <a:rPr lang="en-US" sz="1400" dirty="0" err="1">
                <a:solidFill>
                  <a:srgbClr val="008000"/>
                </a:solidFill>
                <a:latin typeface="Cascadia Mono" panose="020B0609020000020004" pitchFamily="49" charset="0"/>
              </a:rPr>
              <a:t>atleast</a:t>
            </a:r>
            <a:r>
              <a:rPr lang="en-US" sz="1400" dirty="0">
                <a:solidFill>
                  <a:srgbClr val="008000"/>
                </a:solidFill>
                <a:latin typeface="Cascadia Mono" panose="020B0609020000020004" pitchFamily="49" charset="0"/>
              </a:rPr>
              <a:t> a single capital letter</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bool</a:t>
            </a:r>
            <a:r>
              <a:rPr lang="en-IN" sz="1400" dirty="0">
                <a:solidFill>
                  <a:srgbClr val="000000"/>
                </a:solidFill>
                <a:latin typeface="Cascadia Mono" panose="020B0609020000020004" pitchFamily="49" charset="0"/>
              </a:rPr>
              <a:t> capital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char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str)</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&gt;= </a:t>
            </a:r>
            <a:r>
              <a:rPr lang="en-US" sz="1400" dirty="0">
                <a:solidFill>
                  <a:srgbClr val="A31515"/>
                </a:solidFill>
                <a:latin typeface="Cascadia Mono" panose="020B0609020000020004" pitchFamily="49" charset="0"/>
              </a:rPr>
              <a:t>'A'</a:t>
            </a:r>
            <a:r>
              <a:rPr lang="en-US" sz="1400" dirty="0">
                <a:solidFill>
                  <a:srgbClr val="000000"/>
                </a:solidFill>
                <a:latin typeface="Cascadia Mono" panose="020B0609020000020004" pitchFamily="49" charset="0"/>
              </a:rPr>
              <a:t> &amp;&amp;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&lt;= </a:t>
            </a:r>
            <a:r>
              <a:rPr lang="en-US" sz="1400" dirty="0">
                <a:solidFill>
                  <a:srgbClr val="A31515"/>
                </a:solidFill>
                <a:latin typeface="Cascadia Mono" panose="020B0609020000020004" pitchFamily="49" charset="0"/>
              </a:rPr>
              <a:t>'Z'</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capital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break</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(!capital)</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endParaRPr lang="en-IN" dirty="0"/>
          </a:p>
        </p:txBody>
      </p:sp>
    </p:spTree>
    <p:extLst>
      <p:ext uri="{BB962C8B-B14F-4D97-AF65-F5344CB8AC3E}">
        <p14:creationId xmlns:p14="http://schemas.microsoft.com/office/powerpoint/2010/main" val="553097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545E7D-CC45-5504-E204-F99FB288BC1A}"/>
              </a:ext>
            </a:extLst>
          </p:cNvPr>
          <p:cNvSpPr txBox="1"/>
          <p:nvPr/>
        </p:nvSpPr>
        <p:spPr>
          <a:xfrm>
            <a:off x="152400" y="258901"/>
            <a:ext cx="8534400" cy="6340197"/>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//checking for a </a:t>
            </a:r>
            <a:r>
              <a:rPr lang="en-US" sz="1400" dirty="0" err="1">
                <a:solidFill>
                  <a:srgbClr val="008000"/>
                </a:solidFill>
                <a:latin typeface="Cascadia Mono" panose="020B0609020000020004" pitchFamily="49" charset="0"/>
              </a:rPr>
              <a:t>atleast</a:t>
            </a:r>
            <a:r>
              <a:rPr lang="en-US" sz="1400" dirty="0">
                <a:solidFill>
                  <a:srgbClr val="008000"/>
                </a:solidFill>
                <a:latin typeface="Cascadia Mono" panose="020B0609020000020004" pitchFamily="49" charset="0"/>
              </a:rPr>
              <a:t> a single lower letter</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bool</a:t>
            </a:r>
            <a:r>
              <a:rPr lang="en-IN" sz="1400" dirty="0">
                <a:solidFill>
                  <a:srgbClr val="000000"/>
                </a:solidFill>
                <a:latin typeface="Cascadia Mono" panose="020B0609020000020004" pitchFamily="49" charset="0"/>
              </a:rPr>
              <a:t> lower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char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str)</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&gt;= </a:t>
            </a:r>
            <a:r>
              <a:rPr lang="en-US" sz="1400" dirty="0">
                <a:solidFill>
                  <a:srgbClr val="A31515"/>
                </a:solidFill>
                <a:latin typeface="Cascadia Mono" panose="020B0609020000020004" pitchFamily="49" charset="0"/>
              </a:rPr>
              <a:t>'a'</a:t>
            </a:r>
            <a:r>
              <a:rPr lang="en-US" sz="1400" dirty="0">
                <a:solidFill>
                  <a:srgbClr val="000000"/>
                </a:solidFill>
                <a:latin typeface="Cascadia Mono" panose="020B0609020000020004" pitchFamily="49" charset="0"/>
              </a:rPr>
              <a:t> &amp;&amp;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&lt;= </a:t>
            </a:r>
            <a:r>
              <a:rPr lang="en-US" sz="1400" dirty="0">
                <a:solidFill>
                  <a:srgbClr val="A31515"/>
                </a:solidFill>
                <a:latin typeface="Cascadia Mono" panose="020B0609020000020004" pitchFamily="49" charset="0"/>
              </a:rPr>
              <a:t>'z'</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lower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break</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(!lower)</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bool</a:t>
            </a:r>
            <a:r>
              <a:rPr lang="en-IN" sz="1400" dirty="0">
                <a:solidFill>
                  <a:srgbClr val="000000"/>
                </a:solidFill>
                <a:latin typeface="Cascadia Mono" panose="020B0609020000020004" pitchFamily="49" charset="0"/>
              </a:rPr>
              <a:t> digit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char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str)</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&gt;= </a:t>
            </a:r>
            <a:r>
              <a:rPr lang="en-US" sz="1400" dirty="0">
                <a:solidFill>
                  <a:srgbClr val="A31515"/>
                </a:solidFill>
                <a:latin typeface="Cascadia Mono" panose="020B0609020000020004" pitchFamily="49" charset="0"/>
              </a:rPr>
              <a:t>'0'</a:t>
            </a:r>
            <a:r>
              <a:rPr lang="en-US" sz="1400" dirty="0">
                <a:solidFill>
                  <a:srgbClr val="000000"/>
                </a:solidFill>
                <a:latin typeface="Cascadia Mono" panose="020B0609020000020004" pitchFamily="49" charset="0"/>
              </a:rPr>
              <a:t> &amp;&amp;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&lt;= </a:t>
            </a:r>
            <a:r>
              <a:rPr lang="en-US" sz="1400" dirty="0">
                <a:solidFill>
                  <a:srgbClr val="A31515"/>
                </a:solidFill>
                <a:latin typeface="Cascadia Mono" panose="020B0609020000020004" pitchFamily="49" charset="0"/>
              </a:rPr>
              <a:t>'9'</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digit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break</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(!digit)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args.IsValid</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 //end of </a:t>
            </a:r>
            <a:r>
              <a:rPr lang="en-IN" sz="1400" dirty="0" err="1">
                <a:solidFill>
                  <a:srgbClr val="000000"/>
                </a:solidFill>
                <a:latin typeface="Cascadia Mono" panose="020B0609020000020004" pitchFamily="49" charset="0"/>
              </a:rPr>
              <a:t>UserCustom</a:t>
            </a:r>
            <a:r>
              <a:rPr lang="en-IN" dirty="0" err="1">
                <a:latin typeface="Cascadia Mono" panose="020B0609020000020004" pitchFamily="49" charset="0"/>
              </a:rPr>
              <a:t>Validate</a:t>
            </a:r>
            <a:r>
              <a:rPr lang="en-IN" dirty="0">
                <a:latin typeface="Cascadia Mono" panose="020B0609020000020004" pitchFamily="49" charset="0"/>
              </a:rPr>
              <a:t> method</a:t>
            </a:r>
            <a:endParaRPr lang="en-IN" dirty="0"/>
          </a:p>
        </p:txBody>
      </p:sp>
    </p:spTree>
    <p:extLst>
      <p:ext uri="{BB962C8B-B14F-4D97-AF65-F5344CB8AC3E}">
        <p14:creationId xmlns:p14="http://schemas.microsoft.com/office/powerpoint/2010/main" val="84765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215ECF-4ED8-2841-80FF-687DCCF1EAA3}"/>
              </a:ext>
            </a:extLst>
          </p:cNvPr>
          <p:cNvSpPr txBox="1"/>
          <p:nvPr/>
        </p:nvSpPr>
        <p:spPr>
          <a:xfrm>
            <a:off x="1676400" y="1752600"/>
            <a:ext cx="6553200" cy="1384995"/>
          </a:xfrm>
          <a:prstGeom prst="rect">
            <a:avLst/>
          </a:prstGeom>
          <a:noFill/>
        </p:spPr>
        <p:txBody>
          <a:bodyPr wrap="square" rtlCol="0">
            <a:spAutoFit/>
          </a:bodyPr>
          <a:lstStyle/>
          <a:p>
            <a:pPr algn="just"/>
            <a:r>
              <a:rPr lang="en-IN" sz="2800" dirty="0">
                <a:solidFill>
                  <a:srgbClr val="FF0000"/>
                </a:solidFill>
              </a:rPr>
              <a:t>If we don’t get the project type as “ASP.NET Web Application” then follow the steps mentioned in upcoming slides</a:t>
            </a:r>
          </a:p>
        </p:txBody>
      </p:sp>
    </p:spTree>
    <p:extLst>
      <p:ext uri="{BB962C8B-B14F-4D97-AF65-F5344CB8AC3E}">
        <p14:creationId xmlns:p14="http://schemas.microsoft.com/office/powerpoint/2010/main" val="17250986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C08AA-6029-910F-3FA3-6A64FBF0F260}"/>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494591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E3BCA-BD6D-9FC0-3296-23F5DDB446BB}"/>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35831863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946AB-34A4-7BD7-E079-5CB6E4448690}"/>
              </a:ext>
            </a:extLst>
          </p:cNvPr>
          <p:cNvSpPr txBox="1"/>
          <p:nvPr/>
        </p:nvSpPr>
        <p:spPr>
          <a:xfrm>
            <a:off x="609600" y="228600"/>
            <a:ext cx="8382000" cy="738664"/>
          </a:xfrm>
          <a:prstGeom prst="rect">
            <a:avLst/>
          </a:prstGeom>
          <a:noFill/>
        </p:spPr>
        <p:txBody>
          <a:bodyPr wrap="square" rtlCol="0">
            <a:spAutoFit/>
          </a:bodyPr>
          <a:lstStyle/>
          <a:p>
            <a:pPr algn="just"/>
            <a:r>
              <a:rPr lang="en-US" dirty="0"/>
              <a:t>If we rename a </a:t>
            </a:r>
            <a:r>
              <a:rPr lang="en-US" dirty="0" err="1"/>
              <a:t>WebForm</a:t>
            </a:r>
            <a:r>
              <a:rPr lang="en-US" dirty="0"/>
              <a:t>, then changed name is not reflected inside .</a:t>
            </a:r>
            <a:r>
              <a:rPr lang="en-US" dirty="0" err="1"/>
              <a:t>aspx</a:t>
            </a:r>
            <a:r>
              <a:rPr lang="en-US" dirty="0"/>
              <a:t> file. Example: I renamed “WebForm3” to “</a:t>
            </a:r>
            <a:r>
              <a:rPr lang="en-US" dirty="0" err="1"/>
              <a:t>CustomValidator</a:t>
            </a:r>
            <a:r>
              <a:rPr lang="en-US" dirty="0"/>
              <a:t>” but Inherits property has not changed the name as shown below:</a:t>
            </a:r>
          </a:p>
          <a:p>
            <a:pPr algn="just"/>
            <a:endParaRPr lang="en-IN" dirty="0"/>
          </a:p>
        </p:txBody>
      </p:sp>
      <p:pic>
        <p:nvPicPr>
          <p:cNvPr id="4" name="Picture 3">
            <a:extLst>
              <a:ext uri="{FF2B5EF4-FFF2-40B4-BE49-F238E27FC236}">
                <a16:creationId xmlns:a16="http://schemas.microsoft.com/office/drawing/2014/main" id="{DE3295EE-75B8-FE9C-A7B6-96ECED78A834}"/>
              </a:ext>
            </a:extLst>
          </p:cNvPr>
          <p:cNvPicPr>
            <a:picLocks noChangeAspect="1"/>
          </p:cNvPicPr>
          <p:nvPr/>
        </p:nvPicPr>
        <p:blipFill>
          <a:blip r:embed="rId2"/>
          <a:stretch>
            <a:fillRect/>
          </a:stretch>
        </p:blipFill>
        <p:spPr>
          <a:xfrm>
            <a:off x="122382" y="838200"/>
            <a:ext cx="9144000" cy="4905375"/>
          </a:xfrm>
          <a:prstGeom prst="rect">
            <a:avLst/>
          </a:prstGeom>
        </p:spPr>
      </p:pic>
      <p:sp>
        <p:nvSpPr>
          <p:cNvPr id="5" name="TextBox 4">
            <a:extLst>
              <a:ext uri="{FF2B5EF4-FFF2-40B4-BE49-F238E27FC236}">
                <a16:creationId xmlns:a16="http://schemas.microsoft.com/office/drawing/2014/main" id="{8E409579-32EE-41FB-E954-84D088C009CD}"/>
              </a:ext>
            </a:extLst>
          </p:cNvPr>
          <p:cNvSpPr txBox="1"/>
          <p:nvPr/>
        </p:nvSpPr>
        <p:spPr>
          <a:xfrm>
            <a:off x="838200" y="5943600"/>
            <a:ext cx="8153400" cy="584775"/>
          </a:xfrm>
          <a:prstGeom prst="rect">
            <a:avLst/>
          </a:prstGeom>
          <a:noFill/>
        </p:spPr>
        <p:txBody>
          <a:bodyPr wrap="square" rtlCol="0">
            <a:spAutoFit/>
          </a:bodyPr>
          <a:lstStyle/>
          <a:p>
            <a:r>
              <a:rPr lang="en-US" dirty="0"/>
              <a:t>So, we have to change it explicitly:</a:t>
            </a:r>
          </a:p>
          <a:p>
            <a:r>
              <a:rPr lang="en-IN" sz="1800" dirty="0">
                <a:solidFill>
                  <a:srgbClr val="FF0000"/>
                </a:solidFill>
                <a:latin typeface="Cascadia Mono" panose="020B0609020000020004" pitchFamily="49" charset="0"/>
              </a:rPr>
              <a:t>Inherits</a:t>
            </a:r>
            <a:r>
              <a:rPr lang="en-IN" sz="1800" dirty="0">
                <a:solidFill>
                  <a:srgbClr val="0000FF"/>
                </a:solidFill>
                <a:latin typeface="Cascadia Mono" panose="020B0609020000020004" pitchFamily="49" charset="0"/>
              </a:rPr>
              <a:t>="WebApplication1.CustomValidator"</a:t>
            </a:r>
            <a:endParaRPr lang="en-IN" dirty="0"/>
          </a:p>
        </p:txBody>
      </p:sp>
    </p:spTree>
    <p:extLst>
      <p:ext uri="{BB962C8B-B14F-4D97-AF65-F5344CB8AC3E}">
        <p14:creationId xmlns:p14="http://schemas.microsoft.com/office/powerpoint/2010/main" val="8435357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4287E-2F75-320A-9219-ABFB277475C1}"/>
              </a:ext>
            </a:extLst>
          </p:cNvPr>
          <p:cNvSpPr txBox="1"/>
          <p:nvPr/>
        </p:nvSpPr>
        <p:spPr>
          <a:xfrm>
            <a:off x="1219200" y="1336119"/>
            <a:ext cx="6858000" cy="3754874"/>
          </a:xfrm>
          <a:prstGeom prst="rect">
            <a:avLst/>
          </a:prstGeom>
          <a:noFill/>
        </p:spPr>
        <p:txBody>
          <a:bodyPr wrap="square">
            <a:spAutoFit/>
          </a:bodyPr>
          <a:lstStyle/>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System;</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System.Collections.Generic</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System.Linq</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System.Web.UI</a:t>
            </a:r>
            <a:r>
              <a:rPr lang="en-IN" sz="1400" dirty="0">
                <a:solidFill>
                  <a:srgbClr val="000000"/>
                </a:solidFill>
                <a:latin typeface="Cascadia Mono" panose="020B0609020000020004" pitchFamily="49" charset="0"/>
              </a:rPr>
              <a:t>;</a:t>
            </a:r>
          </a:p>
          <a:p>
            <a:r>
              <a:rPr lang="en-US" sz="1400" dirty="0">
                <a:solidFill>
                  <a:srgbClr val="0000FF"/>
                </a:solidFill>
                <a:latin typeface="Cascadia Mono" panose="020B0609020000020004" pitchFamily="49" charset="0"/>
              </a:rPr>
              <a:t>using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System.Web.UI.WebControls</a:t>
            </a:r>
            <a:r>
              <a:rPr lang="en-US" sz="1400" dirty="0">
                <a:solidFill>
                  <a:srgbClr val="000000"/>
                </a:solidFill>
                <a:latin typeface="Cascadia Mono" panose="020B0609020000020004" pitchFamily="49" charset="0"/>
              </a:rPr>
              <a:t>;</a:t>
            </a:r>
          </a:p>
          <a:p>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namespace</a:t>
            </a:r>
            <a:r>
              <a:rPr lang="en-IN" sz="1400" dirty="0">
                <a:solidFill>
                  <a:srgbClr val="000000"/>
                </a:solidFill>
                <a:latin typeface="Cascadia Mono" panose="020B0609020000020004" pitchFamily="49" charset="0"/>
              </a:rPr>
              <a:t> WebApplication1</a:t>
            </a:r>
          </a:p>
          <a:p>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partial</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class</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WebForm3</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System.Web.UI.Page</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Page_Load</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a:t>
            </a:r>
            <a:endParaRPr lang="en-IN" dirty="0"/>
          </a:p>
        </p:txBody>
      </p:sp>
      <p:sp>
        <p:nvSpPr>
          <p:cNvPr id="6" name="TextBox 5">
            <a:extLst>
              <a:ext uri="{FF2B5EF4-FFF2-40B4-BE49-F238E27FC236}">
                <a16:creationId xmlns:a16="http://schemas.microsoft.com/office/drawing/2014/main" id="{1E3816EA-74BA-5E5E-5A11-94D89BA0F0AF}"/>
              </a:ext>
            </a:extLst>
          </p:cNvPr>
          <p:cNvSpPr txBox="1"/>
          <p:nvPr/>
        </p:nvSpPr>
        <p:spPr>
          <a:xfrm>
            <a:off x="1371600" y="228600"/>
            <a:ext cx="5486400" cy="707886"/>
          </a:xfrm>
          <a:prstGeom prst="rect">
            <a:avLst/>
          </a:prstGeom>
          <a:noFill/>
        </p:spPr>
        <p:txBody>
          <a:bodyPr wrap="square" rtlCol="0">
            <a:spAutoFit/>
          </a:bodyPr>
          <a:lstStyle/>
          <a:p>
            <a:r>
              <a:rPr lang="en-US" sz="2000" dirty="0"/>
              <a:t>We have to change the class name in .cs file as well</a:t>
            </a:r>
            <a:endParaRPr lang="en-IN" sz="2000" dirty="0"/>
          </a:p>
        </p:txBody>
      </p:sp>
    </p:spTree>
    <p:extLst>
      <p:ext uri="{BB962C8B-B14F-4D97-AF65-F5344CB8AC3E}">
        <p14:creationId xmlns:p14="http://schemas.microsoft.com/office/powerpoint/2010/main" val="9796068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4287E-2F75-320A-9219-ABFB277475C1}"/>
              </a:ext>
            </a:extLst>
          </p:cNvPr>
          <p:cNvSpPr txBox="1"/>
          <p:nvPr/>
        </p:nvSpPr>
        <p:spPr>
          <a:xfrm>
            <a:off x="1219200" y="1336119"/>
            <a:ext cx="6858000" cy="3754874"/>
          </a:xfrm>
          <a:prstGeom prst="rect">
            <a:avLst/>
          </a:prstGeom>
          <a:noFill/>
        </p:spPr>
        <p:txBody>
          <a:bodyPr wrap="square">
            <a:spAutoFit/>
          </a:bodyPr>
          <a:lstStyle/>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System;</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System.Collections.Generic</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System.Linq</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System.Web.UI</a:t>
            </a:r>
            <a:r>
              <a:rPr lang="en-IN" sz="1400" dirty="0">
                <a:solidFill>
                  <a:srgbClr val="000000"/>
                </a:solidFill>
                <a:latin typeface="Cascadia Mono" panose="020B0609020000020004" pitchFamily="49" charset="0"/>
              </a:rPr>
              <a:t>;</a:t>
            </a:r>
          </a:p>
          <a:p>
            <a:r>
              <a:rPr lang="en-US" sz="1400" dirty="0">
                <a:solidFill>
                  <a:srgbClr val="0000FF"/>
                </a:solidFill>
                <a:latin typeface="Cascadia Mono" panose="020B0609020000020004" pitchFamily="49" charset="0"/>
              </a:rPr>
              <a:t>using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System.Web.UI.WebControls</a:t>
            </a:r>
            <a:r>
              <a:rPr lang="en-US" sz="1400" dirty="0">
                <a:solidFill>
                  <a:srgbClr val="000000"/>
                </a:solidFill>
                <a:latin typeface="Cascadia Mono" panose="020B0609020000020004" pitchFamily="49" charset="0"/>
              </a:rPr>
              <a:t>;</a:t>
            </a:r>
          </a:p>
          <a:p>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namespace</a:t>
            </a:r>
            <a:r>
              <a:rPr lang="en-IN" sz="1400" dirty="0">
                <a:solidFill>
                  <a:srgbClr val="000000"/>
                </a:solidFill>
                <a:latin typeface="Cascadia Mono" panose="020B0609020000020004" pitchFamily="49" charset="0"/>
              </a:rPr>
              <a:t> WebApplication1</a:t>
            </a:r>
          </a:p>
          <a:p>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partial</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class</a:t>
            </a:r>
            <a:r>
              <a:rPr lang="en-US" sz="1400" dirty="0">
                <a:solidFill>
                  <a:srgbClr val="000000"/>
                </a:solidFill>
                <a:latin typeface="Cascadia Mono" panose="020B0609020000020004" pitchFamily="49" charset="0"/>
              </a:rPr>
              <a:t> </a:t>
            </a:r>
            <a:r>
              <a:rPr lang="en-US" dirty="0" err="1">
                <a:solidFill>
                  <a:srgbClr val="00B050"/>
                </a:solidFill>
                <a:latin typeface="Cascadia Mono" panose="020B0609020000020004" pitchFamily="49" charset="0"/>
              </a:rPr>
              <a:t>CustomValidator</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System.Web.UI.Page</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Page_Load</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a:t>
            </a:r>
            <a:endParaRPr lang="en-IN" dirty="0"/>
          </a:p>
        </p:txBody>
      </p:sp>
      <p:sp>
        <p:nvSpPr>
          <p:cNvPr id="6" name="TextBox 5">
            <a:extLst>
              <a:ext uri="{FF2B5EF4-FFF2-40B4-BE49-F238E27FC236}">
                <a16:creationId xmlns:a16="http://schemas.microsoft.com/office/drawing/2014/main" id="{1E3816EA-74BA-5E5E-5A11-94D89BA0F0AF}"/>
              </a:ext>
            </a:extLst>
          </p:cNvPr>
          <p:cNvSpPr txBox="1"/>
          <p:nvPr/>
        </p:nvSpPr>
        <p:spPr>
          <a:xfrm>
            <a:off x="1371600" y="228600"/>
            <a:ext cx="5486400" cy="707886"/>
          </a:xfrm>
          <a:prstGeom prst="rect">
            <a:avLst/>
          </a:prstGeom>
          <a:noFill/>
        </p:spPr>
        <p:txBody>
          <a:bodyPr wrap="square" rtlCol="0">
            <a:spAutoFit/>
          </a:bodyPr>
          <a:lstStyle/>
          <a:p>
            <a:r>
              <a:rPr lang="en-US" sz="2000" dirty="0"/>
              <a:t>We have to change the class name in .cs file as well</a:t>
            </a:r>
            <a:endParaRPr lang="en-IN" sz="2000" dirty="0"/>
          </a:p>
        </p:txBody>
      </p:sp>
    </p:spTree>
    <p:extLst>
      <p:ext uri="{BB962C8B-B14F-4D97-AF65-F5344CB8AC3E}">
        <p14:creationId xmlns:p14="http://schemas.microsoft.com/office/powerpoint/2010/main" val="4232982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5AA1-9878-7B11-DE39-D8210F998D98}"/>
              </a:ext>
            </a:extLst>
          </p:cNvPr>
          <p:cNvSpPr>
            <a:spLocks noGrp="1"/>
          </p:cNvSpPr>
          <p:nvPr>
            <p:ph type="ctrTitle"/>
          </p:nvPr>
        </p:nvSpPr>
        <p:spPr/>
        <p:txBody>
          <a:bodyPr/>
          <a:lstStyle/>
          <a:p>
            <a:r>
              <a:rPr lang="en-US" sz="3600" b="1" dirty="0">
                <a:solidFill>
                  <a:srgbClr val="FFFF00"/>
                </a:solidFill>
              </a:rPr>
              <a:t>Form Authentication</a:t>
            </a:r>
            <a:endParaRPr lang="en-IN" sz="3600" b="1" dirty="0">
              <a:solidFill>
                <a:srgbClr val="FFFF00"/>
              </a:solidFill>
            </a:endParaRPr>
          </a:p>
        </p:txBody>
      </p:sp>
    </p:spTree>
    <p:extLst>
      <p:ext uri="{BB962C8B-B14F-4D97-AF65-F5344CB8AC3E}">
        <p14:creationId xmlns:p14="http://schemas.microsoft.com/office/powerpoint/2010/main" val="1044574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BE6F2-4A05-E898-1B83-C73F5F7C0F85}"/>
              </a:ext>
            </a:extLst>
          </p:cNvPr>
          <p:cNvSpPr txBox="1"/>
          <p:nvPr/>
        </p:nvSpPr>
        <p:spPr>
          <a:xfrm>
            <a:off x="2057400" y="2209800"/>
            <a:ext cx="5638800" cy="523220"/>
          </a:xfrm>
          <a:prstGeom prst="rect">
            <a:avLst/>
          </a:prstGeom>
          <a:noFill/>
        </p:spPr>
        <p:txBody>
          <a:bodyPr wrap="square" rtlCol="0">
            <a:spAutoFit/>
          </a:bodyPr>
          <a:lstStyle/>
          <a:p>
            <a:r>
              <a:rPr lang="en-IN" dirty="0"/>
              <a:t>Create a new “Web application” Project i.e. “</a:t>
            </a:r>
            <a:r>
              <a:rPr lang="en-IN" dirty="0" err="1"/>
              <a:t>FormAuthentication</a:t>
            </a:r>
            <a:r>
              <a:rPr lang="en-IN" dirty="0"/>
              <a:t>” and select Empty Template</a:t>
            </a:r>
          </a:p>
        </p:txBody>
      </p:sp>
    </p:spTree>
    <p:extLst>
      <p:ext uri="{BB962C8B-B14F-4D97-AF65-F5344CB8AC3E}">
        <p14:creationId xmlns:p14="http://schemas.microsoft.com/office/powerpoint/2010/main" val="36882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1C6C64-DA5F-CFCF-DE11-1B73F1FE6969}"/>
              </a:ext>
            </a:extLst>
          </p:cNvPr>
          <p:cNvPicPr>
            <a:picLocks noChangeAspect="1"/>
          </p:cNvPicPr>
          <p:nvPr/>
        </p:nvPicPr>
        <p:blipFill>
          <a:blip r:embed="rId2"/>
          <a:stretch>
            <a:fillRect/>
          </a:stretch>
        </p:blipFill>
        <p:spPr>
          <a:xfrm>
            <a:off x="0" y="257175"/>
            <a:ext cx="9144000" cy="6343650"/>
          </a:xfrm>
          <a:prstGeom prst="rect">
            <a:avLst/>
          </a:prstGeom>
        </p:spPr>
      </p:pic>
    </p:spTree>
    <p:extLst>
      <p:ext uri="{BB962C8B-B14F-4D97-AF65-F5344CB8AC3E}">
        <p14:creationId xmlns:p14="http://schemas.microsoft.com/office/powerpoint/2010/main" val="1030257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D773AE-346B-ADBB-2635-5D7735E4FB4F}"/>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2115661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B9585-FA8A-A77B-4209-EE3B15695527}"/>
              </a:ext>
            </a:extLst>
          </p:cNvPr>
          <p:cNvPicPr>
            <a:picLocks noChangeAspect="1"/>
          </p:cNvPicPr>
          <p:nvPr/>
        </p:nvPicPr>
        <p:blipFill>
          <a:blip r:embed="rId2"/>
          <a:stretch>
            <a:fillRect/>
          </a:stretch>
        </p:blipFill>
        <p:spPr>
          <a:xfrm>
            <a:off x="-76200" y="914400"/>
            <a:ext cx="9144000" cy="5791200"/>
          </a:xfrm>
          <a:prstGeom prst="rect">
            <a:avLst/>
          </a:prstGeom>
        </p:spPr>
      </p:pic>
      <p:sp>
        <p:nvSpPr>
          <p:cNvPr id="4" name="TextBox 3">
            <a:extLst>
              <a:ext uri="{FF2B5EF4-FFF2-40B4-BE49-F238E27FC236}">
                <a16:creationId xmlns:a16="http://schemas.microsoft.com/office/drawing/2014/main" id="{ACE1AF17-5C8B-416E-5B42-64D99E550ECC}"/>
              </a:ext>
            </a:extLst>
          </p:cNvPr>
          <p:cNvSpPr txBox="1"/>
          <p:nvPr/>
        </p:nvSpPr>
        <p:spPr>
          <a:xfrm>
            <a:off x="533400" y="228600"/>
            <a:ext cx="7315200" cy="400110"/>
          </a:xfrm>
          <a:prstGeom prst="rect">
            <a:avLst/>
          </a:prstGeom>
          <a:noFill/>
        </p:spPr>
        <p:txBody>
          <a:bodyPr wrap="square" rtlCol="0">
            <a:spAutoFit/>
          </a:bodyPr>
          <a:lstStyle/>
          <a:p>
            <a:pPr algn="ctr"/>
            <a:r>
              <a:rPr lang="en-IN" sz="2000" dirty="0"/>
              <a:t>Add 2 web  forms i.e. login.aspx  and welcome.aspx</a:t>
            </a:r>
          </a:p>
        </p:txBody>
      </p:sp>
    </p:spTree>
    <p:extLst>
      <p:ext uri="{BB962C8B-B14F-4D97-AF65-F5344CB8AC3E}">
        <p14:creationId xmlns:p14="http://schemas.microsoft.com/office/powerpoint/2010/main" val="1264476368"/>
      </p:ext>
    </p:extLst>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C045DA62A0A049A8BFDA5FCE30EBE3" ma:contentTypeVersion="4" ma:contentTypeDescription="Create a new document." ma:contentTypeScope="" ma:versionID="90934a6eb8bf0d9002f95a72bacf8fa6">
  <xsd:schema xmlns:xsd="http://www.w3.org/2001/XMLSchema" xmlns:xs="http://www.w3.org/2001/XMLSchema" xmlns:p="http://schemas.microsoft.com/office/2006/metadata/properties" xmlns:ns2="f1652a23-85d7-4a45-9381-cc7046ebb906" targetNamespace="http://schemas.microsoft.com/office/2006/metadata/properties" ma:root="true" ma:fieldsID="e4f34b9108100ddea4b78d62201a299f" ns2:_="">
    <xsd:import namespace="f1652a23-85d7-4a45-9381-cc7046ebb90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652a23-85d7-4a45-9381-cc7046ebb9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23B674-5B44-4B32-B656-0CC870089C81}"/>
</file>

<file path=customXml/itemProps2.xml><?xml version="1.0" encoding="utf-8"?>
<ds:datastoreItem xmlns:ds="http://schemas.openxmlformats.org/officeDocument/2006/customXml" ds:itemID="{DF9FAE04-E426-4831-BB9E-CF76213ADF59}"/>
</file>

<file path=customXml/itemProps3.xml><?xml version="1.0" encoding="utf-8"?>
<ds:datastoreItem xmlns:ds="http://schemas.openxmlformats.org/officeDocument/2006/customXml" ds:itemID="{3A30F913-73AD-4CCE-81BE-2BDBBB227379}"/>
</file>

<file path=docProps/app.xml><?xml version="1.0" encoding="utf-8"?>
<Properties xmlns="http://schemas.openxmlformats.org/officeDocument/2006/extended-properties" xmlns:vt="http://schemas.openxmlformats.org/officeDocument/2006/docPropsVTypes">
  <TotalTime>4921</TotalTime>
  <Words>10578</Words>
  <Application>Microsoft Office PowerPoint</Application>
  <PresentationFormat>On-screen Show (4:3)</PresentationFormat>
  <Paragraphs>1347</Paragraphs>
  <Slides>169</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169</vt:i4>
      </vt:variant>
    </vt:vector>
  </HeadingPairs>
  <TitlesOfParts>
    <vt:vector size="183" baseType="lpstr">
      <vt:lpstr>Arial</vt:lpstr>
      <vt:lpstr>Lato</vt:lpstr>
      <vt:lpstr>SFMono-Regular</vt:lpstr>
      <vt:lpstr>Raleway</vt:lpstr>
      <vt:lpstr>open sans</vt:lpstr>
      <vt:lpstr>Wingdings</vt:lpstr>
      <vt:lpstr>inter-regular</vt:lpstr>
      <vt:lpstr>Segoe UI</vt:lpstr>
      <vt:lpstr>Cascadia Mono</vt:lpstr>
      <vt:lpstr>Heebo</vt:lpstr>
      <vt:lpstr>Nunito</vt:lpstr>
      <vt:lpstr>Times New Roman</vt:lpstr>
      <vt:lpstr>Calibri</vt:lpstr>
      <vt:lpstr>Antonio template</vt:lpstr>
      <vt:lpstr>HTML Forms with ASP.NET</vt:lpstr>
      <vt:lpstr>PowerPoint Presentation</vt:lpstr>
      <vt:lpstr>Learning Outcomes</vt:lpstr>
      <vt:lpstr>Web Forms with ASP.NET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 Web Form</vt:lpstr>
      <vt:lpstr>PowerPoint Presentation</vt:lpstr>
      <vt:lpstr>PowerPoint Presentation</vt:lpstr>
      <vt:lpstr>PowerPoint Presentation</vt:lpstr>
      <vt:lpstr>PowerPoint Presentation</vt:lpstr>
      <vt:lpstr>HTML Server Controls Vs Web Controls</vt:lpstr>
      <vt:lpstr>PowerPoint Presentation</vt:lpstr>
      <vt:lpstr>PowerPoint Presentation</vt:lpstr>
      <vt:lpstr>PowerPoint Presentation</vt:lpstr>
      <vt:lpstr>PowerPoint Presentation</vt:lpstr>
      <vt:lpstr>PowerPoint Presentation</vt:lpstr>
      <vt:lpstr>PowerPoint Presentation</vt:lpstr>
      <vt:lpstr>Creating a demo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ASP.NET Validators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#ControlToValidate property is mandatory for all validate controls  #One validation control will validate only one input control, but multiple validation control can be assigned to the input control.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&lt;%@ Page Language="C#" AutoEventWireup="true" CodeFile="Default.aspx.cs" Inherits="WebFormValidation._Default" %&gt;</vt:lpstr>
      <vt:lpstr>PowerPoint Presentation</vt:lpstr>
      <vt:lpstr>PowerPoint Presentation</vt:lpstr>
      <vt:lpstr>Custom Validator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 Authentication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Credits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mrs</dc:creator>
  <cp:lastModifiedBy>Manish Solanki</cp:lastModifiedBy>
  <cp:revision>279</cp:revision>
  <dcterms:modified xsi:type="dcterms:W3CDTF">2024-03-28T04:45:03Z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0x01010030C045DA62A0A049A8BFDA5FCE30EBE3</vt:lpwstr>
  </property>
</Properties>
</file>